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sldIdLst>
    <p:sldId id="256" r:id="rId2"/>
    <p:sldId id="259" r:id="rId3"/>
    <p:sldId id="260" r:id="rId4"/>
    <p:sldId id="257" r:id="rId5"/>
    <p:sldId id="258" r:id="rId6"/>
    <p:sldId id="261" r:id="rId7"/>
    <p:sldId id="267" r:id="rId8"/>
    <p:sldId id="273" r:id="rId9"/>
    <p:sldId id="268" r:id="rId10"/>
    <p:sldId id="271" r:id="rId11"/>
    <p:sldId id="274" r:id="rId12"/>
    <p:sldId id="262" r:id="rId13"/>
    <p:sldId id="263" r:id="rId14"/>
    <p:sldId id="264" r:id="rId15"/>
    <p:sldId id="276" r:id="rId16"/>
    <p:sldId id="275" r:id="rId17"/>
    <p:sldId id="265" r:id="rId18"/>
    <p:sldId id="286" r:id="rId19"/>
    <p:sldId id="266" r:id="rId20"/>
    <p:sldId id="269" r:id="rId21"/>
    <p:sldId id="287" r:id="rId22"/>
    <p:sldId id="277" r:id="rId23"/>
    <p:sldId id="278" r:id="rId24"/>
    <p:sldId id="279" r:id="rId25"/>
    <p:sldId id="280" r:id="rId26"/>
    <p:sldId id="281" r:id="rId27"/>
    <p:sldId id="282" r:id="rId28"/>
    <p:sldId id="283" r:id="rId29"/>
    <p:sldId id="288" r:id="rId30"/>
    <p:sldId id="270" r:id="rId31"/>
    <p:sldId id="284" r:id="rId32"/>
    <p:sldId id="28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31" autoAdjust="0"/>
    <p:restoredTop sz="85258" autoAdjust="0"/>
  </p:normalViewPr>
  <p:slideViewPr>
    <p:cSldViewPr>
      <p:cViewPr>
        <p:scale>
          <a:sx n="75" d="100"/>
          <a:sy n="75" d="100"/>
        </p:scale>
        <p:origin x="-114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5A30A1-20E8-49C0-839F-6328CD34AAA2}" type="datetimeFigureOut">
              <a:rPr lang="en-CA" smtClean="0"/>
              <a:t>20/09/2013</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3F9C7B-7B92-4C09-8C68-E2DFBE00D177}" type="slidenum">
              <a:rPr lang="en-CA" smtClean="0"/>
              <a:t>‹#›</a:t>
            </a:fld>
            <a:endParaRPr lang="en-CA" dirty="0"/>
          </a:p>
        </p:txBody>
      </p:sp>
    </p:spTree>
    <p:extLst>
      <p:ext uri="{BB962C8B-B14F-4D97-AF65-F5344CB8AC3E}">
        <p14:creationId xmlns:p14="http://schemas.microsoft.com/office/powerpoint/2010/main" val="2099470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a:t>
            </a:r>
            <a:r>
              <a:rPr lang="en-CA" baseline="0" dirty="0" smtClean="0"/>
              <a:t> information in this presentation is based on the current SAC Instructor Course</a:t>
            </a:r>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1</a:t>
            </a:fld>
            <a:endParaRPr lang="en-CA" dirty="0"/>
          </a:p>
        </p:txBody>
      </p:sp>
    </p:spTree>
    <p:extLst>
      <p:ext uri="{BB962C8B-B14F-4D97-AF65-F5344CB8AC3E}">
        <p14:creationId xmlns:p14="http://schemas.microsoft.com/office/powerpoint/2010/main" val="26659956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20</a:t>
            </a:fld>
            <a:endParaRPr lang="en-CA" dirty="0"/>
          </a:p>
        </p:txBody>
      </p:sp>
    </p:spTree>
    <p:extLst>
      <p:ext uri="{BB962C8B-B14F-4D97-AF65-F5344CB8AC3E}">
        <p14:creationId xmlns:p14="http://schemas.microsoft.com/office/powerpoint/2010/main" val="38698265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25</a:t>
            </a:fld>
            <a:endParaRPr lang="en-CA" dirty="0"/>
          </a:p>
        </p:txBody>
      </p:sp>
    </p:spTree>
    <p:extLst>
      <p:ext uri="{BB962C8B-B14F-4D97-AF65-F5344CB8AC3E}">
        <p14:creationId xmlns:p14="http://schemas.microsoft.com/office/powerpoint/2010/main" val="677229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27</a:t>
            </a:fld>
            <a:endParaRPr lang="en-CA" dirty="0"/>
          </a:p>
        </p:txBody>
      </p:sp>
    </p:spTree>
    <p:extLst>
      <p:ext uri="{BB962C8B-B14F-4D97-AF65-F5344CB8AC3E}">
        <p14:creationId xmlns:p14="http://schemas.microsoft.com/office/powerpoint/2010/main" val="1774587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smtClean="0"/>
              <a:t>Class II Solo soft skills assessment</a:t>
            </a:r>
            <a:r>
              <a:rPr lang="en-CA" baseline="0" dirty="0" smtClean="0"/>
              <a:t> – identification and how to assess in students</a:t>
            </a:r>
          </a:p>
          <a:p>
            <a:pPr marL="171450" indent="-171450">
              <a:buFontTx/>
              <a:buChar char="-"/>
            </a:pPr>
            <a:r>
              <a:rPr lang="en-CA" baseline="0" dirty="0" smtClean="0"/>
              <a:t>A skill demonstrated once can be luck, twice coincidence, three times in a row a pattern!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CA" dirty="0" smtClean="0"/>
              <a:t>Class I are best accomplished through assisting with the instructor course.</a:t>
            </a:r>
          </a:p>
          <a:p>
            <a:pPr marL="171450" indent="-171450">
              <a:buFontTx/>
              <a:buChar char="-"/>
            </a:pPr>
            <a:r>
              <a:rPr lang="en-CA" baseline="0" dirty="0" smtClean="0"/>
              <a:t>Class I leadership discussion based on case studies and wisdom from past CFIs</a:t>
            </a:r>
          </a:p>
          <a:p>
            <a:pPr marL="171450" indent="-171450">
              <a:buFontTx/>
              <a:buChar char="-"/>
            </a:pPr>
            <a:r>
              <a:rPr lang="en-CA" baseline="0" dirty="0" smtClean="0"/>
              <a:t>Authorised person training is provided by TC not SAC</a:t>
            </a:r>
          </a:p>
          <a:p>
            <a:pPr marL="171450" indent="-171450">
              <a:buFontTx/>
              <a:buChar char="-"/>
            </a:pPr>
            <a:r>
              <a:rPr lang="en-CA" baseline="0" dirty="0" smtClean="0"/>
              <a:t>CFI recommendations (we expect that this recommendation is based on flying with candidates &amp; supervision of their prerequisite time and experience, not the throw at the wall and see what sticks approach.)</a:t>
            </a:r>
          </a:p>
          <a:p>
            <a:pPr marL="171450" indent="-171450">
              <a:buFontTx/>
              <a:buChar char="-"/>
            </a:pPr>
            <a:r>
              <a:rPr lang="en-CA" baseline="0" dirty="0" smtClean="0"/>
              <a:t>Note instructors are the method by which SAC maintains standards – our accident history directly relates to how well we do this.</a:t>
            </a:r>
          </a:p>
          <a:p>
            <a:pPr marL="171450" indent="-171450">
              <a:buFontTx/>
              <a:buChar char="-"/>
            </a:pPr>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29</a:t>
            </a:fld>
            <a:endParaRPr lang="en-CA" dirty="0"/>
          </a:p>
        </p:txBody>
      </p:sp>
    </p:spTree>
    <p:extLst>
      <p:ext uri="{BB962C8B-B14F-4D97-AF65-F5344CB8AC3E}">
        <p14:creationId xmlns:p14="http://schemas.microsoft.com/office/powerpoint/2010/main" val="312836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2</a:t>
            </a:fld>
            <a:endParaRPr lang="en-CA" dirty="0"/>
          </a:p>
        </p:txBody>
      </p:sp>
    </p:spTree>
    <p:extLst>
      <p:ext uri="{BB962C8B-B14F-4D97-AF65-F5344CB8AC3E}">
        <p14:creationId xmlns:p14="http://schemas.microsoft.com/office/powerpoint/2010/main" val="3089123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Ask for examples</a:t>
            </a:r>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3</a:t>
            </a:fld>
            <a:endParaRPr lang="en-CA" dirty="0"/>
          </a:p>
        </p:txBody>
      </p:sp>
    </p:spTree>
    <p:extLst>
      <p:ext uri="{BB962C8B-B14F-4D97-AF65-F5344CB8AC3E}">
        <p14:creationId xmlns:p14="http://schemas.microsoft.com/office/powerpoint/2010/main" val="4144648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8</a:t>
            </a:fld>
            <a:endParaRPr lang="en-CA" dirty="0"/>
          </a:p>
        </p:txBody>
      </p:sp>
    </p:spTree>
    <p:extLst>
      <p:ext uri="{BB962C8B-B14F-4D97-AF65-F5344CB8AC3E}">
        <p14:creationId xmlns:p14="http://schemas.microsoft.com/office/powerpoint/2010/main" val="2019334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example if all landings are done with full spoilers on approach to demonstrate a normal glide angle the student will not be able to compensate for an overshoot without exceptional skill/effort. </a:t>
            </a:r>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10</a:t>
            </a:fld>
            <a:endParaRPr lang="en-CA" dirty="0"/>
          </a:p>
        </p:txBody>
      </p:sp>
    </p:spTree>
    <p:extLst>
      <p:ext uri="{BB962C8B-B14F-4D97-AF65-F5344CB8AC3E}">
        <p14:creationId xmlns:p14="http://schemas.microsoft.com/office/powerpoint/2010/main" val="4284110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 Demo with explanation, then have student practice with verbal support or  a silent demo, then demo with explanation, then student practice with verbal support? </a:t>
            </a:r>
          </a:p>
          <a:p>
            <a:endParaRPr lang="en-CA" dirty="0" smtClean="0"/>
          </a:p>
          <a:p>
            <a:r>
              <a:rPr lang="en-CA" dirty="0" smtClean="0"/>
              <a:t>-Watching</a:t>
            </a:r>
            <a:r>
              <a:rPr lang="en-CA" baseline="0" dirty="0" smtClean="0"/>
              <a:t> what student does with the controls not just what the aircraft does. EG spin recoveries, gentle turns, aero-towing </a:t>
            </a:r>
          </a:p>
          <a:p>
            <a:r>
              <a:rPr lang="en-CA" baseline="0" dirty="0" smtClean="0"/>
              <a:t>Anticipate the correct movement on the controls, then look for movement in periphery or touch controls gently to feel movement</a:t>
            </a:r>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12</a:t>
            </a:fld>
            <a:endParaRPr lang="en-CA" dirty="0"/>
          </a:p>
        </p:txBody>
      </p:sp>
    </p:spTree>
    <p:extLst>
      <p:ext uri="{BB962C8B-B14F-4D97-AF65-F5344CB8AC3E}">
        <p14:creationId xmlns:p14="http://schemas.microsoft.com/office/powerpoint/2010/main" val="133707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Soft skills for Solo</a:t>
            </a:r>
          </a:p>
          <a:p>
            <a:endParaRPr lang="en-CA" dirty="0" smtClean="0"/>
          </a:p>
          <a:p>
            <a:r>
              <a:rPr lang="en-US" sz="1200" kern="1200" dirty="0" smtClean="0">
                <a:solidFill>
                  <a:schemeClr val="tx1"/>
                </a:solidFill>
                <a:effectLst/>
                <a:latin typeface="+mn-lt"/>
                <a:ea typeface="+mn-ea"/>
                <a:cs typeface="+mn-cs"/>
              </a:rPr>
              <a:t>In order to assess these skill on how the pilot handles stressful situations with appropriate reactions the instructor needs to evaluate:</a:t>
            </a:r>
            <a:endParaRPr lang="en-C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C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Does the pilot anticipate problems?</a:t>
            </a:r>
            <a:endParaRPr lang="en-C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Does the pilot prepare for these events?</a:t>
            </a:r>
            <a:endParaRPr lang="en-CA"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Does the pilot recognize that some of their actions may create future problems?</a:t>
            </a:r>
            <a:endParaRPr lang="en-CA"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13</a:t>
            </a:fld>
            <a:endParaRPr lang="en-CA" dirty="0"/>
          </a:p>
        </p:txBody>
      </p:sp>
    </p:spTree>
    <p:extLst>
      <p:ext uri="{BB962C8B-B14F-4D97-AF65-F5344CB8AC3E}">
        <p14:creationId xmlns:p14="http://schemas.microsoft.com/office/powerpoint/2010/main" val="2700063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Barotitis - Damage to middle ear by pressure changes</a:t>
            </a:r>
          </a:p>
          <a:p>
            <a:endParaRPr lang="en-CA" dirty="0" smtClean="0"/>
          </a:p>
          <a:p>
            <a:r>
              <a:rPr lang="en-CA" dirty="0" smtClean="0"/>
              <a:t>Barosinusitis – damage to sinus caused by pressure changes</a:t>
            </a:r>
          </a:p>
          <a:p>
            <a:endParaRPr lang="en-CA" dirty="0" smtClean="0"/>
          </a:p>
          <a:p>
            <a:r>
              <a:rPr lang="en-CA" dirty="0" smtClean="0"/>
              <a:t>Bends – depressurization (altitude) causing nitrogen to be released from blood into tissues</a:t>
            </a:r>
          </a:p>
          <a:p>
            <a:endParaRPr lang="en-CA" dirty="0" smtClean="0"/>
          </a:p>
          <a:p>
            <a:r>
              <a:rPr lang="en-CA" dirty="0" smtClean="0"/>
              <a:t>Coriolis effect – Movement of the fluid in the inner ear in the circular canals creating sensation of movement</a:t>
            </a:r>
          </a:p>
          <a:p>
            <a:endParaRPr lang="en-CA" dirty="0" smtClean="0"/>
          </a:p>
          <a:p>
            <a:r>
              <a:rPr lang="en-CA" dirty="0" smtClean="0"/>
              <a:t>Olith – inner ear hair like organ with a mass at the end that senses accelerations</a:t>
            </a:r>
          </a:p>
          <a:p>
            <a:endParaRPr lang="en-CA" dirty="0" smtClean="0"/>
          </a:p>
          <a:p>
            <a:r>
              <a:rPr lang="en-CA" dirty="0" smtClean="0"/>
              <a:t>CRM Crew</a:t>
            </a:r>
            <a:r>
              <a:rPr lang="en-CA" baseline="0" dirty="0" smtClean="0"/>
              <a:t> resource management</a:t>
            </a:r>
          </a:p>
          <a:p>
            <a:r>
              <a:rPr lang="en-CA" baseline="0" dirty="0" smtClean="0"/>
              <a:t>Single pilot Resource Management – Situational awareness, Fatigue management, </a:t>
            </a:r>
          </a:p>
          <a:p>
            <a:endParaRPr lang="en-CA" baseline="0" dirty="0" smtClean="0"/>
          </a:p>
          <a:p>
            <a:r>
              <a:rPr lang="en-CA" baseline="0" dirty="0" smtClean="0"/>
              <a:t>Heuristics traps – rules of thumb we use to make decisions and the traps that we can succumb to. </a:t>
            </a:r>
            <a:endParaRPr lang="en-CA" dirty="0"/>
          </a:p>
        </p:txBody>
      </p:sp>
      <p:sp>
        <p:nvSpPr>
          <p:cNvPr id="4" name="Slide Number Placeholder 3"/>
          <p:cNvSpPr>
            <a:spLocks noGrp="1"/>
          </p:cNvSpPr>
          <p:nvPr>
            <p:ph type="sldNum" sz="quarter" idx="10"/>
          </p:nvPr>
        </p:nvSpPr>
        <p:spPr/>
        <p:txBody>
          <a:bodyPr/>
          <a:lstStyle/>
          <a:p>
            <a:fld id="{D83F9C7B-7B92-4C09-8C68-E2DFBE00D177}" type="slidenum">
              <a:rPr lang="en-CA" smtClean="0"/>
              <a:t>15</a:t>
            </a:fld>
            <a:endParaRPr lang="en-CA" dirty="0"/>
          </a:p>
        </p:txBody>
      </p:sp>
    </p:spTree>
    <p:extLst>
      <p:ext uri="{BB962C8B-B14F-4D97-AF65-F5344CB8AC3E}">
        <p14:creationId xmlns:p14="http://schemas.microsoft.com/office/powerpoint/2010/main" val="159845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Sticker </a:t>
            </a:r>
            <a:r>
              <a:rPr lang="en-CA" smtClean="0"/>
              <a:t>in back</a:t>
            </a:r>
            <a:r>
              <a:rPr lang="en-CA" baseline="0" smtClean="0"/>
              <a:t> pages of PTR</a:t>
            </a:r>
            <a:endParaRPr lang="en-CA"/>
          </a:p>
        </p:txBody>
      </p:sp>
      <p:sp>
        <p:nvSpPr>
          <p:cNvPr id="4" name="Slide Number Placeholder 3"/>
          <p:cNvSpPr>
            <a:spLocks noGrp="1"/>
          </p:cNvSpPr>
          <p:nvPr>
            <p:ph type="sldNum" sz="quarter" idx="10"/>
          </p:nvPr>
        </p:nvSpPr>
        <p:spPr/>
        <p:txBody>
          <a:bodyPr/>
          <a:lstStyle/>
          <a:p>
            <a:fld id="{D83F9C7B-7B92-4C09-8C68-E2DFBE00D177}" type="slidenum">
              <a:rPr lang="en-CA" smtClean="0"/>
              <a:t>18</a:t>
            </a:fld>
            <a:endParaRPr lang="en-CA" dirty="0"/>
          </a:p>
        </p:txBody>
      </p:sp>
    </p:spTree>
    <p:extLst>
      <p:ext uri="{BB962C8B-B14F-4D97-AF65-F5344CB8AC3E}">
        <p14:creationId xmlns:p14="http://schemas.microsoft.com/office/powerpoint/2010/main" val="2164028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8" name="Footer Placeholder 7"/>
          <p:cNvSpPr>
            <a:spLocks noGrp="1"/>
          </p:cNvSpPr>
          <p:nvPr>
            <p:ph type="ftr" sz="quarter" idx="11"/>
          </p:nvPr>
        </p:nvSpPr>
        <p:spPr/>
        <p:txBody>
          <a:bodyPr/>
          <a:lstStyle>
            <a:extLst/>
          </a:lstStyle>
          <a:p>
            <a:endParaRPr lang="en-CA" dirty="0"/>
          </a:p>
        </p:txBody>
      </p:sp>
      <p:sp>
        <p:nvSpPr>
          <p:cNvPr id="11" name="Slide Number Placeholder 10"/>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8" name="Footer Placeholder 7"/>
          <p:cNvSpPr>
            <a:spLocks noGrp="1"/>
          </p:cNvSpPr>
          <p:nvPr>
            <p:ph type="ftr" sz="quarter" idx="11"/>
          </p:nvPr>
        </p:nvSpPr>
        <p:spPr/>
        <p:txBody>
          <a:bodyPr/>
          <a:lstStyle>
            <a:extLst/>
          </a:lstStyle>
          <a:p>
            <a:endParaRPr lang="en-CA" dirty="0"/>
          </a:p>
        </p:txBody>
      </p:sp>
      <p:sp>
        <p:nvSpPr>
          <p:cNvPr id="9" name="Slide Number Placeholder 8"/>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4" name="Footer Placeholder 3"/>
          <p:cNvSpPr>
            <a:spLocks noGrp="1"/>
          </p:cNvSpPr>
          <p:nvPr>
            <p:ph type="ftr" sz="quarter" idx="11"/>
          </p:nvPr>
        </p:nvSpPr>
        <p:spPr/>
        <p:txBody>
          <a:bodyPr/>
          <a:lstStyle>
            <a:extLst/>
          </a:lstStyle>
          <a:p>
            <a:endParaRPr lang="en-CA" dirty="0"/>
          </a:p>
        </p:txBody>
      </p:sp>
      <p:sp>
        <p:nvSpPr>
          <p:cNvPr id="5" name="Slide Number Placeholder 4"/>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3" name="Footer Placeholder 2"/>
          <p:cNvSpPr>
            <a:spLocks noGrp="1"/>
          </p:cNvSpPr>
          <p:nvPr>
            <p:ph type="ftr" sz="quarter" idx="11"/>
          </p:nvPr>
        </p:nvSpPr>
        <p:spPr/>
        <p:txBody>
          <a:bodyPr/>
          <a:lstStyle>
            <a:extLst/>
          </a:lstStyle>
          <a:p>
            <a:endParaRPr lang="en-CA" dirty="0"/>
          </a:p>
        </p:txBody>
      </p:sp>
      <p:sp>
        <p:nvSpPr>
          <p:cNvPr id="4" name="Slide Number Placeholder 3"/>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FC7E4D0F-195B-4727-9CF8-8FCBCB9FA74A}" type="slidenum">
              <a:rPr lang="en-CA" smtClean="0"/>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8FFD429-F0C5-4572-BE64-39FB4F8C0617}" type="datetimeFigureOut">
              <a:rPr lang="en-CA" smtClean="0"/>
              <a:t>20/09/2013</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FC7E4D0F-195B-4727-9CF8-8FCBCB9FA74A}" type="slidenum">
              <a:rPr lang="en-CA" smtClean="0"/>
              <a:t>‹#›</a:t>
            </a:fld>
            <a:endParaRPr lang="en-CA"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8FFD429-F0C5-4572-BE64-39FB4F8C0617}" type="datetimeFigureOut">
              <a:rPr lang="en-CA" smtClean="0"/>
              <a:t>20/09/2013</a:t>
            </a:fld>
            <a:endParaRPr lang="en-CA"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CA"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C7E4D0F-195B-4727-9CF8-8FCBCB9FA74A}" type="slidenum">
              <a:rPr lang="en-CA" smtClean="0"/>
              <a:t>‹#›</a:t>
            </a:fld>
            <a:endParaRPr lang="en-CA"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2941" y="1196752"/>
            <a:ext cx="7772400" cy="1828800"/>
          </a:xfrm>
        </p:spPr>
        <p:txBody>
          <a:bodyPr/>
          <a:lstStyle/>
          <a:p>
            <a:r>
              <a:rPr lang="en-CA" dirty="0" smtClean="0"/>
              <a:t>SAC INSTRUCTOR STANDARDS</a:t>
            </a:r>
            <a:endParaRPr lang="en-CA" dirty="0"/>
          </a:p>
        </p:txBody>
      </p:sp>
      <p:sp>
        <p:nvSpPr>
          <p:cNvPr id="3" name="Subtitle 2"/>
          <p:cNvSpPr>
            <a:spLocks noGrp="1"/>
          </p:cNvSpPr>
          <p:nvPr>
            <p:ph type="subTitle" idx="1"/>
          </p:nvPr>
        </p:nvSpPr>
        <p:spPr/>
        <p:txBody>
          <a:bodyPr/>
          <a:lstStyle/>
          <a:p>
            <a:endParaRPr lang="en-C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3573016"/>
            <a:ext cx="3905573" cy="288032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9141" y="3573016"/>
            <a:ext cx="3844876" cy="2883657"/>
          </a:xfrm>
          <a:prstGeom prst="rect">
            <a:avLst/>
          </a:prstGeom>
        </p:spPr>
      </p:pic>
    </p:spTree>
    <p:extLst>
      <p:ext uri="{BB962C8B-B14F-4D97-AF65-F5344CB8AC3E}">
        <p14:creationId xmlns:p14="http://schemas.microsoft.com/office/powerpoint/2010/main" val="40631146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 </a:t>
            </a:r>
            <a:r>
              <a:rPr lang="en-CA" dirty="0"/>
              <a:t/>
            </a:r>
            <a:br>
              <a:rPr lang="en-CA" dirty="0"/>
            </a:br>
            <a:r>
              <a:rPr lang="en-US" dirty="0" smtClean="0">
                <a:solidFill>
                  <a:schemeClr val="tx1"/>
                </a:solidFill>
              </a:rPr>
              <a:t>Airmanship </a:t>
            </a:r>
            <a:r>
              <a:rPr lang="en-US" dirty="0">
                <a:solidFill>
                  <a:schemeClr val="tx1"/>
                </a:solidFill>
              </a:rPr>
              <a:t>Skills</a:t>
            </a:r>
            <a:endParaRPr lang="en-CA" dirty="0">
              <a:solidFill>
                <a:schemeClr val="tx1"/>
              </a:solidFill>
            </a:endParaRPr>
          </a:p>
        </p:txBody>
      </p:sp>
      <p:sp>
        <p:nvSpPr>
          <p:cNvPr id="6" name="Text Placeholder 5"/>
          <p:cNvSpPr>
            <a:spLocks noGrp="1"/>
          </p:cNvSpPr>
          <p:nvPr>
            <p:ph type="body" idx="1"/>
          </p:nvPr>
        </p:nvSpPr>
        <p:spPr/>
        <p:txBody>
          <a:bodyPr/>
          <a:lstStyle/>
          <a:p>
            <a:endParaRPr lang="en-CA" dirty="0"/>
          </a:p>
        </p:txBody>
      </p:sp>
      <p:sp>
        <p:nvSpPr>
          <p:cNvPr id="8" name="Rectangle 7"/>
          <p:cNvSpPr/>
          <p:nvPr/>
        </p:nvSpPr>
        <p:spPr>
          <a:xfrm>
            <a:off x="755576" y="476672"/>
            <a:ext cx="7787456" cy="2585323"/>
          </a:xfrm>
          <a:prstGeom prst="rect">
            <a:avLst/>
          </a:prstGeom>
        </p:spPr>
        <p:txBody>
          <a:bodyPr wrap="square">
            <a:spAutoFit/>
          </a:bodyPr>
          <a:lstStyle/>
          <a:p>
            <a:r>
              <a:rPr lang="en-US" sz="2700" dirty="0">
                <a:solidFill>
                  <a:srgbClr val="E3DED1">
                    <a:shade val="25000"/>
                  </a:srgbClr>
                </a:solidFill>
                <a:ea typeface="+mj-ea"/>
                <a:cs typeface="+mj-cs"/>
              </a:rPr>
              <a:t>Candidates must adequately demonstrate an air exercise so that a student can repeat it. This “duplicable” exercise means the parameters of flight will not require the student to use exceptional skill to complete. </a:t>
            </a:r>
            <a:endParaRPr lang="en-CA" dirty="0"/>
          </a:p>
        </p:txBody>
      </p:sp>
    </p:spTree>
    <p:extLst>
      <p:ext uri="{BB962C8B-B14F-4D97-AF65-F5344CB8AC3E}">
        <p14:creationId xmlns:p14="http://schemas.microsoft.com/office/powerpoint/2010/main" val="3271624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Airmanship Skills -continued</a:t>
            </a:r>
            <a:endParaRPr lang="en-CA" dirty="0">
              <a:solidFill>
                <a:schemeClr val="tx1"/>
              </a:solidFill>
            </a:endParaRPr>
          </a:p>
        </p:txBody>
      </p:sp>
      <p:sp>
        <p:nvSpPr>
          <p:cNvPr id="5" name="Text Placeholder 4"/>
          <p:cNvSpPr>
            <a:spLocks noGrp="1"/>
          </p:cNvSpPr>
          <p:nvPr>
            <p:ph type="body" idx="1"/>
          </p:nvPr>
        </p:nvSpPr>
        <p:spPr/>
        <p:txBody>
          <a:bodyPr/>
          <a:lstStyle/>
          <a:p>
            <a:endParaRPr lang="en-CA" dirty="0"/>
          </a:p>
        </p:txBody>
      </p:sp>
      <p:sp>
        <p:nvSpPr>
          <p:cNvPr id="6" name="Rectangle 5"/>
          <p:cNvSpPr/>
          <p:nvPr/>
        </p:nvSpPr>
        <p:spPr>
          <a:xfrm>
            <a:off x="539552" y="764704"/>
            <a:ext cx="8136904" cy="2523768"/>
          </a:xfrm>
          <a:prstGeom prst="rect">
            <a:avLst/>
          </a:prstGeom>
        </p:spPr>
        <p:txBody>
          <a:bodyPr wrap="square">
            <a:spAutoFit/>
          </a:bodyPr>
          <a:lstStyle/>
          <a:p>
            <a:r>
              <a:rPr lang="en-US" sz="2800" dirty="0"/>
              <a:t>The second aspect will be to analyze the student’s performance and recognize when further development exercises may be required (detection &amp; correction of obvious errors for Level III).</a:t>
            </a:r>
            <a:r>
              <a:rPr lang="en-CA" dirty="0"/>
              <a:t/>
            </a:r>
            <a:br>
              <a:rPr lang="en-CA" dirty="0"/>
            </a:br>
            <a:endParaRPr lang="en-CA" dirty="0"/>
          </a:p>
        </p:txBody>
      </p:sp>
    </p:spTree>
    <p:extLst>
      <p:ext uri="{BB962C8B-B14F-4D97-AF65-F5344CB8AC3E}">
        <p14:creationId xmlns:p14="http://schemas.microsoft.com/office/powerpoint/2010/main" val="41037514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Pedagogy</a:t>
            </a:r>
            <a:endParaRPr lang="en-CA" dirty="0"/>
          </a:p>
        </p:txBody>
      </p:sp>
      <p:sp>
        <p:nvSpPr>
          <p:cNvPr id="3" name="Content Placeholder 2"/>
          <p:cNvSpPr>
            <a:spLocks noGrp="1"/>
          </p:cNvSpPr>
          <p:nvPr>
            <p:ph idx="1"/>
          </p:nvPr>
        </p:nvSpPr>
        <p:spPr/>
        <p:txBody>
          <a:bodyPr/>
          <a:lstStyle/>
          <a:p>
            <a:r>
              <a:rPr lang="en-CA" dirty="0" smtClean="0"/>
              <a:t>Instructor Demo/practice methodology</a:t>
            </a:r>
          </a:p>
          <a:p>
            <a:r>
              <a:rPr lang="en-CA" dirty="0" smtClean="0"/>
              <a:t>Performance measurement and recording</a:t>
            </a:r>
          </a:p>
          <a:p>
            <a:r>
              <a:rPr lang="en-CA" dirty="0" smtClean="0"/>
              <a:t>Dealing with learning preferences/ instructor bias</a:t>
            </a:r>
          </a:p>
          <a:p>
            <a:r>
              <a:rPr lang="en-CA" dirty="0" smtClean="0"/>
              <a:t>Briefing and Debriefing</a:t>
            </a:r>
          </a:p>
          <a:p>
            <a:pPr lvl="1"/>
            <a:r>
              <a:rPr lang="en-CA" dirty="0" smtClean="0"/>
              <a:t>Checklists</a:t>
            </a:r>
          </a:p>
          <a:p>
            <a:pPr lvl="1"/>
            <a:r>
              <a:rPr lang="en-CA" dirty="0" smtClean="0"/>
              <a:t>Preparatory ground instruction</a:t>
            </a:r>
          </a:p>
          <a:p>
            <a:pPr lvl="1"/>
            <a:r>
              <a:rPr lang="en-CA" dirty="0" smtClean="0"/>
              <a:t>Walk around</a:t>
            </a:r>
            <a:endParaRPr lang="en-CA" dirty="0"/>
          </a:p>
        </p:txBody>
      </p:sp>
    </p:spTree>
    <p:extLst>
      <p:ext uri="{BB962C8B-B14F-4D97-AF65-F5344CB8AC3E}">
        <p14:creationId xmlns:p14="http://schemas.microsoft.com/office/powerpoint/2010/main" val="1275983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Testing</a:t>
            </a:r>
            <a:endParaRPr lang="en-CA" dirty="0"/>
          </a:p>
        </p:txBody>
      </p:sp>
      <p:sp>
        <p:nvSpPr>
          <p:cNvPr id="3" name="Content Placeholder 2"/>
          <p:cNvSpPr>
            <a:spLocks noGrp="1"/>
          </p:cNvSpPr>
          <p:nvPr>
            <p:ph idx="1"/>
          </p:nvPr>
        </p:nvSpPr>
        <p:spPr/>
        <p:txBody>
          <a:bodyPr>
            <a:normAutofit lnSpcReduction="10000"/>
          </a:bodyPr>
          <a:lstStyle/>
          <a:p>
            <a:r>
              <a:rPr lang="en-CA" dirty="0" smtClean="0"/>
              <a:t>Standard for conduct of testing in Designated Flight Test Examiner Manual TP 2654E</a:t>
            </a:r>
          </a:p>
          <a:p>
            <a:r>
              <a:rPr lang="en-CA" dirty="0" smtClean="0"/>
              <a:t>SAC recommended Standard for GPL</a:t>
            </a:r>
          </a:p>
          <a:p>
            <a:r>
              <a:rPr lang="en-CA" dirty="0" smtClean="0"/>
              <a:t>SAC Solo Standard for glider pilots</a:t>
            </a:r>
          </a:p>
          <a:p>
            <a:r>
              <a:rPr lang="en-CA" dirty="0" smtClean="0"/>
              <a:t>Soft skills - </a:t>
            </a:r>
            <a:r>
              <a:rPr lang="en-US" dirty="0"/>
              <a:t>situational awareness, self-assessment and intuitive intelligence</a:t>
            </a:r>
            <a:endParaRPr lang="en-CA" dirty="0" smtClean="0"/>
          </a:p>
          <a:p>
            <a:r>
              <a:rPr lang="en-CA" dirty="0" smtClean="0"/>
              <a:t>GPL is standard to take passengers – you should feel comfortable sending a family member with the pilot you just passed.</a:t>
            </a:r>
          </a:p>
          <a:p>
            <a:endParaRPr lang="en-CA" dirty="0"/>
          </a:p>
        </p:txBody>
      </p:sp>
    </p:spTree>
    <p:extLst>
      <p:ext uri="{BB962C8B-B14F-4D97-AF65-F5344CB8AC3E}">
        <p14:creationId xmlns:p14="http://schemas.microsoft.com/office/powerpoint/2010/main" val="15230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Human Factors Integration</a:t>
            </a:r>
            <a:endParaRPr lang="en-CA" dirty="0"/>
          </a:p>
        </p:txBody>
      </p:sp>
      <p:sp>
        <p:nvSpPr>
          <p:cNvPr id="3" name="Content Placeholder 2"/>
          <p:cNvSpPr>
            <a:spLocks noGrp="1"/>
          </p:cNvSpPr>
          <p:nvPr>
            <p:ph idx="1"/>
          </p:nvPr>
        </p:nvSpPr>
        <p:spPr/>
        <p:txBody>
          <a:bodyPr/>
          <a:lstStyle/>
          <a:p>
            <a:r>
              <a:rPr lang="en-US" dirty="0"/>
              <a:t>Ground School</a:t>
            </a:r>
          </a:p>
          <a:p>
            <a:r>
              <a:rPr lang="en-US" dirty="0"/>
              <a:t>Preparatory Ground Instruction</a:t>
            </a:r>
          </a:p>
          <a:p>
            <a:r>
              <a:rPr lang="en-US" dirty="0"/>
              <a:t>Pre Flight Briefings</a:t>
            </a:r>
          </a:p>
          <a:p>
            <a:r>
              <a:rPr lang="en-US" dirty="0"/>
              <a:t>In-Flight Instruction</a:t>
            </a:r>
          </a:p>
          <a:p>
            <a:r>
              <a:rPr lang="en-US" dirty="0"/>
              <a:t>Post Flight Briefings</a:t>
            </a:r>
          </a:p>
          <a:p>
            <a:endParaRPr lang="en-CA" dirty="0"/>
          </a:p>
        </p:txBody>
      </p:sp>
    </p:spTree>
    <p:extLst>
      <p:ext uri="{BB962C8B-B14F-4D97-AF65-F5344CB8AC3E}">
        <p14:creationId xmlns:p14="http://schemas.microsoft.com/office/powerpoint/2010/main" val="35560142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HF Examples</a:t>
            </a:r>
            <a:endParaRPr lang="en-CA" dirty="0"/>
          </a:p>
        </p:txBody>
      </p:sp>
      <p:sp>
        <p:nvSpPr>
          <p:cNvPr id="3" name="Content Placeholder 2"/>
          <p:cNvSpPr>
            <a:spLocks noGrp="1"/>
          </p:cNvSpPr>
          <p:nvPr>
            <p:ph idx="1"/>
          </p:nvPr>
        </p:nvSpPr>
        <p:spPr>
          <a:xfrm>
            <a:off x="502920" y="530352"/>
            <a:ext cx="8317552" cy="4914872"/>
          </a:xfrm>
        </p:spPr>
        <p:txBody>
          <a:bodyPr>
            <a:normAutofit fontScale="25000" lnSpcReduction="20000"/>
          </a:bodyPr>
          <a:lstStyle/>
          <a:p>
            <a:pPr>
              <a:lnSpc>
                <a:spcPct val="220000"/>
              </a:lnSpc>
            </a:pPr>
            <a:r>
              <a:rPr lang="en-US" sz="4800" dirty="0"/>
              <a:t>Vision limitation/Scan techniques &amp; illusions in flight </a:t>
            </a:r>
            <a:r>
              <a:rPr lang="en-US" sz="4800" dirty="0" smtClean="0"/>
              <a:t>(myopia, </a:t>
            </a:r>
            <a:r>
              <a:rPr lang="en-US" sz="4800" dirty="0"/>
              <a:t>drift)</a:t>
            </a:r>
          </a:p>
          <a:p>
            <a:pPr>
              <a:lnSpc>
                <a:spcPct val="220000"/>
              </a:lnSpc>
            </a:pPr>
            <a:r>
              <a:rPr lang="en-US" sz="4800" dirty="0"/>
              <a:t>Decision making models/Use in flight (SOAR, PAVE/CARE/TEAM, WROLL, SSSLOW, IAMSAFE, CALL)</a:t>
            </a:r>
          </a:p>
          <a:p>
            <a:pPr>
              <a:lnSpc>
                <a:spcPct val="220000"/>
              </a:lnSpc>
            </a:pPr>
            <a:r>
              <a:rPr lang="en-US" sz="4800" dirty="0"/>
              <a:t>Physiology/Disorientation (Coriolis effect, spatial disorientation, G, air sickness)</a:t>
            </a:r>
          </a:p>
          <a:p>
            <a:pPr>
              <a:lnSpc>
                <a:spcPct val="220000"/>
              </a:lnSpc>
            </a:pPr>
            <a:r>
              <a:rPr lang="en-US" sz="4800" dirty="0"/>
              <a:t>Physiology/Effects on flight (fatigue, hypoglycemia, dehydration, hypoxia, temperature, barotitis, barosinusitis, bends)</a:t>
            </a:r>
          </a:p>
          <a:p>
            <a:pPr>
              <a:lnSpc>
                <a:spcPct val="220000"/>
              </a:lnSpc>
            </a:pPr>
            <a:r>
              <a:rPr lang="en-US" sz="4800" dirty="0"/>
              <a:t>Communication </a:t>
            </a:r>
            <a:r>
              <a:rPr lang="en-US" sz="4800" dirty="0" smtClean="0"/>
              <a:t>errors/CRM/SRM</a:t>
            </a:r>
            <a:endParaRPr lang="en-US" sz="4800" dirty="0"/>
          </a:p>
          <a:p>
            <a:pPr>
              <a:lnSpc>
                <a:spcPct val="220000"/>
              </a:lnSpc>
            </a:pPr>
            <a:r>
              <a:rPr lang="en-US" sz="4800" dirty="0"/>
              <a:t>Personality factors/Effect on flight (attitude, attention to detail, self discipline, responsibility, self evaluation, </a:t>
            </a:r>
            <a:r>
              <a:rPr lang="en-US" sz="4800" dirty="0" smtClean="0"/>
              <a:t>stress reactions, fear, heuristics)</a:t>
            </a:r>
            <a:endParaRPr lang="en-US" sz="4800" dirty="0"/>
          </a:p>
          <a:p>
            <a:pPr>
              <a:lnSpc>
                <a:spcPct val="220000"/>
              </a:lnSpc>
            </a:pPr>
            <a:r>
              <a:rPr lang="en-US" sz="4800" dirty="0"/>
              <a:t>Control design/Errors made in flight (spoilers, gear, instruments, primary controls, body&amp; seat position, radio, compass)</a:t>
            </a:r>
          </a:p>
          <a:p>
            <a:pPr>
              <a:lnSpc>
                <a:spcPct val="220000"/>
              </a:lnSpc>
            </a:pPr>
            <a:r>
              <a:rPr lang="en-US" sz="4800" dirty="0"/>
              <a:t>Checklists/Checklist error(s) made in </a:t>
            </a:r>
            <a:r>
              <a:rPr lang="en-US" sz="4800" dirty="0" smtClean="0"/>
              <a:t>flight</a:t>
            </a:r>
          </a:p>
          <a:p>
            <a:pPr>
              <a:lnSpc>
                <a:spcPct val="90000"/>
              </a:lnSpc>
            </a:pPr>
            <a:endParaRPr lang="en-US" dirty="0"/>
          </a:p>
          <a:p>
            <a:endParaRPr lang="en-CA" dirty="0"/>
          </a:p>
        </p:txBody>
      </p:sp>
    </p:spTree>
    <p:extLst>
      <p:ext uri="{BB962C8B-B14F-4D97-AF65-F5344CB8AC3E}">
        <p14:creationId xmlns:p14="http://schemas.microsoft.com/office/powerpoint/2010/main" val="6446505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HF Summary</a:t>
            </a:r>
            <a:endParaRPr lang="en-CA" dirty="0"/>
          </a:p>
        </p:txBody>
      </p:sp>
      <p:sp>
        <p:nvSpPr>
          <p:cNvPr id="5" name="Content Placeholder 4"/>
          <p:cNvSpPr>
            <a:spLocks noGrp="1"/>
          </p:cNvSpPr>
          <p:nvPr>
            <p:ph idx="1"/>
          </p:nvPr>
        </p:nvSpPr>
        <p:spPr/>
        <p:txBody>
          <a:bodyPr/>
          <a:lstStyle/>
          <a:p>
            <a:r>
              <a:rPr lang="en-US" dirty="0"/>
              <a:t>Practice what you preach - be the example</a:t>
            </a:r>
          </a:p>
          <a:p>
            <a:r>
              <a:rPr lang="en-US" dirty="0"/>
              <a:t>Take a deliberate approach to HF education and incorporate it into training</a:t>
            </a:r>
          </a:p>
          <a:p>
            <a:r>
              <a:rPr lang="en-US" dirty="0"/>
              <a:t>Look also for opportunities to </a:t>
            </a:r>
            <a:r>
              <a:rPr lang="en-US" dirty="0" smtClean="0"/>
              <a:t>bring </a:t>
            </a:r>
            <a:r>
              <a:rPr lang="en-US" dirty="0"/>
              <a:t>HF to students attention</a:t>
            </a:r>
          </a:p>
          <a:p>
            <a:r>
              <a:rPr lang="en-US" dirty="0"/>
              <a:t>Develop self awareness in students</a:t>
            </a:r>
          </a:p>
          <a:p>
            <a:r>
              <a:rPr lang="en-US" dirty="0"/>
              <a:t>Assess HF to provide feedback to improve student behaviour</a:t>
            </a:r>
          </a:p>
          <a:p>
            <a:endParaRPr lang="en-CA" dirty="0"/>
          </a:p>
        </p:txBody>
      </p:sp>
    </p:spTree>
    <p:extLst>
      <p:ext uri="{BB962C8B-B14F-4D97-AF65-F5344CB8AC3E}">
        <p14:creationId xmlns:p14="http://schemas.microsoft.com/office/powerpoint/2010/main" val="157694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Safety Integration</a:t>
            </a:r>
            <a:endParaRPr lang="en-CA" dirty="0"/>
          </a:p>
        </p:txBody>
      </p:sp>
      <p:sp>
        <p:nvSpPr>
          <p:cNvPr id="3" name="Content Placeholder 2"/>
          <p:cNvSpPr>
            <a:spLocks noGrp="1"/>
          </p:cNvSpPr>
          <p:nvPr>
            <p:ph idx="1"/>
          </p:nvPr>
        </p:nvSpPr>
        <p:spPr/>
        <p:txBody>
          <a:bodyPr>
            <a:normAutofit lnSpcReduction="10000"/>
          </a:bodyPr>
          <a:lstStyle/>
          <a:p>
            <a:r>
              <a:rPr lang="en-CA" dirty="0" smtClean="0"/>
              <a:t>Safety attitude and culture</a:t>
            </a:r>
          </a:p>
          <a:p>
            <a:r>
              <a:rPr lang="en-CA" dirty="0" smtClean="0"/>
              <a:t>Generative safety culture</a:t>
            </a:r>
          </a:p>
          <a:p>
            <a:r>
              <a:rPr lang="en-CA" dirty="0" smtClean="0"/>
              <a:t>Part of all aspects of training</a:t>
            </a:r>
          </a:p>
          <a:p>
            <a:pPr lvl="1"/>
            <a:r>
              <a:rPr lang="en-CA" dirty="0" smtClean="0"/>
              <a:t>Ground School</a:t>
            </a:r>
          </a:p>
          <a:p>
            <a:pPr lvl="1"/>
            <a:r>
              <a:rPr lang="en-CA" dirty="0" smtClean="0"/>
              <a:t>Preparatory Ground instruction</a:t>
            </a:r>
          </a:p>
          <a:p>
            <a:pPr lvl="1"/>
            <a:r>
              <a:rPr lang="en-CA" dirty="0" smtClean="0"/>
              <a:t>Pre flight briefing</a:t>
            </a:r>
          </a:p>
          <a:p>
            <a:pPr lvl="1"/>
            <a:r>
              <a:rPr lang="en-CA" dirty="0" smtClean="0"/>
              <a:t>Flight Instruction</a:t>
            </a:r>
          </a:p>
          <a:p>
            <a:pPr lvl="1"/>
            <a:r>
              <a:rPr lang="en-CA" dirty="0" smtClean="0"/>
              <a:t>Post flight debriefing</a:t>
            </a:r>
          </a:p>
          <a:p>
            <a:r>
              <a:rPr lang="en-CA" dirty="0" smtClean="0"/>
              <a:t>Deliberate safety training program</a:t>
            </a:r>
          </a:p>
          <a:p>
            <a:pPr lvl="1"/>
            <a:r>
              <a:rPr lang="en-CA" dirty="0" smtClean="0"/>
              <a:t>Proactive vs reactive</a:t>
            </a:r>
          </a:p>
          <a:p>
            <a:endParaRPr lang="en-CA" dirty="0"/>
          </a:p>
        </p:txBody>
      </p:sp>
    </p:spTree>
    <p:extLst>
      <p:ext uri="{BB962C8B-B14F-4D97-AF65-F5344CB8AC3E}">
        <p14:creationId xmlns:p14="http://schemas.microsoft.com/office/powerpoint/2010/main" val="183042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Safety Training Checklist</a:t>
            </a:r>
            <a:endParaRPr lang="en-CA" dirty="0"/>
          </a:p>
        </p:txBody>
      </p:sp>
      <p:sp>
        <p:nvSpPr>
          <p:cNvPr id="5" name="Rectangle 4"/>
          <p:cNvSpPr/>
          <p:nvPr/>
        </p:nvSpPr>
        <p:spPr>
          <a:xfrm>
            <a:off x="1502296" y="931748"/>
            <a:ext cx="2952328" cy="4524315"/>
          </a:xfrm>
          <a:prstGeom prst="rect">
            <a:avLst/>
          </a:prstGeom>
        </p:spPr>
        <p:txBody>
          <a:bodyPr wrap="square">
            <a:spAutoFit/>
          </a:bodyPr>
          <a:lstStyle/>
          <a:p>
            <a:r>
              <a:rPr lang="en-US" sz="800" dirty="0"/>
              <a:t>SAFETY TRAINING AND ORIENTATION PROGRAM</a:t>
            </a:r>
            <a:endParaRPr lang="en-CA" sz="800" dirty="0"/>
          </a:p>
          <a:p>
            <a:r>
              <a:rPr lang="en-US" sz="800" dirty="0"/>
              <a:t> </a:t>
            </a:r>
            <a:endParaRPr lang="en-CA" sz="800" dirty="0"/>
          </a:p>
          <a:p>
            <a:r>
              <a:rPr lang="en-US" sz="800" dirty="0"/>
              <a:t>* Annual recurrent training recommended</a:t>
            </a:r>
            <a:endParaRPr lang="en-CA" sz="800" dirty="0"/>
          </a:p>
          <a:p>
            <a:r>
              <a:rPr lang="en-US" sz="800" dirty="0"/>
              <a:t> </a:t>
            </a:r>
            <a:endParaRPr lang="en-CA" sz="800" dirty="0"/>
          </a:p>
          <a:p>
            <a:pPr marL="171450" lvl="0" indent="-171450">
              <a:buFont typeface="Wingdings" pitchFamily="2" charset="2"/>
              <a:buChar char="q"/>
            </a:pPr>
            <a:r>
              <a:rPr lang="en-US" sz="800" dirty="0"/>
              <a:t>SAC Safety Program and documentation</a:t>
            </a:r>
            <a:endParaRPr lang="en-CA" sz="800" dirty="0"/>
          </a:p>
          <a:p>
            <a:pPr marL="171450" lvl="0" indent="-171450">
              <a:buFont typeface="Wingdings" pitchFamily="2" charset="2"/>
              <a:buChar char="q"/>
            </a:pPr>
            <a:r>
              <a:rPr lang="en-US" sz="800" dirty="0"/>
              <a:t>Club Safety Program</a:t>
            </a:r>
            <a:endParaRPr lang="en-CA" sz="800" dirty="0"/>
          </a:p>
          <a:p>
            <a:pPr marL="171450" lvl="0" indent="-171450">
              <a:buFont typeface="Wingdings" pitchFamily="2" charset="2"/>
              <a:buChar char="q"/>
            </a:pPr>
            <a:r>
              <a:rPr lang="en-US" sz="800" dirty="0"/>
              <a:t>Safety Reporting System</a:t>
            </a:r>
            <a:endParaRPr lang="en-CA" sz="800" dirty="0"/>
          </a:p>
          <a:p>
            <a:pPr marL="171450" lvl="0" indent="-171450">
              <a:buFont typeface="Wingdings" pitchFamily="2" charset="2"/>
              <a:buChar char="q"/>
            </a:pPr>
            <a:r>
              <a:rPr lang="en-US" sz="800" dirty="0"/>
              <a:t>Hazard/Risk Identification Process (proactive)</a:t>
            </a:r>
            <a:endParaRPr lang="en-CA" sz="800" dirty="0"/>
          </a:p>
          <a:p>
            <a:pPr marL="171450" lvl="0" indent="-171450">
              <a:buFont typeface="Wingdings" pitchFamily="2" charset="2"/>
              <a:buChar char="q"/>
            </a:pPr>
            <a:r>
              <a:rPr lang="en-US" sz="800" dirty="0"/>
              <a:t>Safety Culture (generative)</a:t>
            </a:r>
            <a:endParaRPr lang="en-CA" sz="800" dirty="0"/>
          </a:p>
          <a:p>
            <a:pPr marL="171450" lvl="0" indent="-171450">
              <a:buFont typeface="Wingdings" pitchFamily="2" charset="2"/>
              <a:buChar char="q"/>
            </a:pPr>
            <a:r>
              <a:rPr lang="en-US" sz="800" dirty="0"/>
              <a:t>Operational Safety</a:t>
            </a:r>
            <a:endParaRPr lang="en-CA" sz="800" dirty="0"/>
          </a:p>
          <a:p>
            <a:pPr marL="628650" lvl="1" indent="-171450">
              <a:buFont typeface="Wingdings" pitchFamily="2" charset="2"/>
              <a:buChar char="q"/>
            </a:pPr>
            <a:r>
              <a:rPr lang="en-US" sz="800" dirty="0"/>
              <a:t>Flight line operation</a:t>
            </a:r>
            <a:endParaRPr lang="en-CA" sz="800" dirty="0"/>
          </a:p>
          <a:p>
            <a:pPr marL="628650" lvl="1" indent="-171450">
              <a:buFont typeface="Wingdings" pitchFamily="2" charset="2"/>
              <a:buChar char="q"/>
            </a:pPr>
            <a:r>
              <a:rPr lang="en-US" sz="800" dirty="0"/>
              <a:t>Aircraft handling</a:t>
            </a:r>
            <a:endParaRPr lang="en-CA" sz="800" dirty="0"/>
          </a:p>
          <a:p>
            <a:pPr marL="628650" lvl="1" indent="-171450">
              <a:buFont typeface="Wingdings" pitchFamily="2" charset="2"/>
              <a:buChar char="q"/>
            </a:pPr>
            <a:r>
              <a:rPr lang="en-US" sz="800" dirty="0"/>
              <a:t>Safety book</a:t>
            </a:r>
            <a:endParaRPr lang="en-CA" sz="800" dirty="0"/>
          </a:p>
          <a:p>
            <a:pPr marL="628650" lvl="1" indent="-171450">
              <a:buFont typeface="Wingdings" pitchFamily="2" charset="2"/>
              <a:buChar char="q"/>
            </a:pPr>
            <a:r>
              <a:rPr lang="en-US" sz="800" dirty="0"/>
              <a:t>Maintenance safety</a:t>
            </a:r>
            <a:endParaRPr lang="en-CA" sz="800" dirty="0"/>
          </a:p>
          <a:p>
            <a:pPr marL="628650" lvl="1" indent="-171450">
              <a:buFont typeface="Wingdings" pitchFamily="2" charset="2"/>
              <a:buChar char="q"/>
            </a:pPr>
            <a:r>
              <a:rPr lang="en-US" sz="800" dirty="0"/>
              <a:t>Parachute care and use</a:t>
            </a:r>
            <a:endParaRPr lang="en-CA" sz="800" dirty="0"/>
          </a:p>
          <a:p>
            <a:pPr marL="628650" lvl="1" indent="-171450">
              <a:buFont typeface="Wingdings" pitchFamily="2" charset="2"/>
              <a:buChar char="q"/>
            </a:pPr>
            <a:r>
              <a:rPr lang="en-US" sz="800" dirty="0"/>
              <a:t>Glider trailer use</a:t>
            </a:r>
            <a:endParaRPr lang="en-CA" sz="800" dirty="0"/>
          </a:p>
          <a:p>
            <a:pPr marL="628650" lvl="1" indent="-171450">
              <a:buFont typeface="Wingdings" pitchFamily="2" charset="2"/>
              <a:buChar char="q"/>
            </a:pPr>
            <a:r>
              <a:rPr lang="en-US" sz="800" dirty="0"/>
              <a:t>Winch operation and risks*</a:t>
            </a:r>
            <a:endParaRPr lang="en-CA" sz="800" dirty="0"/>
          </a:p>
          <a:p>
            <a:pPr marL="628650" lvl="1" indent="-171450">
              <a:buFont typeface="Wingdings" pitchFamily="2" charset="2"/>
              <a:buChar char="q"/>
            </a:pPr>
            <a:r>
              <a:rPr lang="en-US" sz="800" dirty="0"/>
              <a:t>Safety/emergency equipment </a:t>
            </a:r>
            <a:endParaRPr lang="en-CA" sz="800" dirty="0"/>
          </a:p>
          <a:p>
            <a:pPr marL="628650" lvl="1" indent="-171450">
              <a:buFont typeface="Wingdings" pitchFamily="2" charset="2"/>
              <a:buChar char="q"/>
            </a:pPr>
            <a:r>
              <a:rPr lang="en-US" sz="800" dirty="0"/>
              <a:t>Daily Inspections</a:t>
            </a:r>
            <a:endParaRPr lang="en-CA" sz="800" dirty="0"/>
          </a:p>
          <a:p>
            <a:pPr marL="628650" lvl="1" indent="-171450">
              <a:buFont typeface="Wingdings" pitchFamily="2" charset="2"/>
              <a:buChar char="q"/>
            </a:pPr>
            <a:r>
              <a:rPr lang="en-US" sz="800" dirty="0"/>
              <a:t>Positive control checks</a:t>
            </a:r>
            <a:endParaRPr lang="en-CA" sz="800" dirty="0"/>
          </a:p>
          <a:p>
            <a:pPr marL="628650" lvl="1" indent="-171450">
              <a:buFont typeface="Wingdings" pitchFamily="2" charset="2"/>
              <a:buChar char="q"/>
            </a:pPr>
            <a:r>
              <a:rPr lang="en-US" sz="800" dirty="0"/>
              <a:t>Emergency response plan</a:t>
            </a:r>
            <a:endParaRPr lang="en-CA" sz="800" dirty="0"/>
          </a:p>
          <a:p>
            <a:pPr marL="628650" lvl="1" indent="-171450">
              <a:buFont typeface="Wingdings" pitchFamily="2" charset="2"/>
              <a:buChar char="q"/>
            </a:pPr>
            <a:r>
              <a:rPr lang="en-US" sz="800" dirty="0"/>
              <a:t>Tow recovery vehicles</a:t>
            </a:r>
            <a:endParaRPr lang="en-CA" sz="800" dirty="0"/>
          </a:p>
          <a:p>
            <a:pPr marL="628650" lvl="1" indent="-171450">
              <a:buFont typeface="Wingdings" pitchFamily="2" charset="2"/>
              <a:buChar char="q"/>
            </a:pPr>
            <a:r>
              <a:rPr lang="en-US" sz="800" dirty="0"/>
              <a:t>Safety Audits</a:t>
            </a:r>
            <a:endParaRPr lang="en-CA" sz="800" dirty="0"/>
          </a:p>
          <a:p>
            <a:pPr marL="628650" lvl="1" indent="-171450">
              <a:buFont typeface="Wingdings" pitchFamily="2" charset="2"/>
              <a:buChar char="q"/>
            </a:pPr>
            <a:r>
              <a:rPr lang="en-US" sz="800" dirty="0"/>
              <a:t>Tow plane operations</a:t>
            </a:r>
            <a:endParaRPr lang="en-CA" sz="800" dirty="0"/>
          </a:p>
          <a:p>
            <a:pPr marL="628650" lvl="1" indent="-171450">
              <a:buFont typeface="Wingdings" pitchFamily="2" charset="2"/>
              <a:buChar char="q"/>
            </a:pPr>
            <a:r>
              <a:rPr lang="en-US" sz="800" dirty="0"/>
              <a:t>Refueling operations</a:t>
            </a:r>
            <a:endParaRPr lang="en-CA" sz="800" dirty="0"/>
          </a:p>
          <a:p>
            <a:pPr marL="171450" lvl="0" indent="-171450">
              <a:buFont typeface="Wingdings" pitchFamily="2" charset="2"/>
              <a:buChar char="q"/>
            </a:pPr>
            <a:r>
              <a:rPr lang="en-US" sz="800" dirty="0"/>
              <a:t>Flight Safety</a:t>
            </a:r>
            <a:endParaRPr lang="en-CA" sz="800" dirty="0"/>
          </a:p>
          <a:p>
            <a:pPr marL="628650" lvl="1" indent="-171450">
              <a:buFont typeface="Wingdings" pitchFamily="2" charset="2"/>
              <a:buChar char="q"/>
            </a:pPr>
            <a:r>
              <a:rPr lang="en-US" sz="800" dirty="0"/>
              <a:t>SOAR technique</a:t>
            </a:r>
            <a:endParaRPr lang="en-CA" sz="800" dirty="0"/>
          </a:p>
          <a:p>
            <a:pPr marL="628650" lvl="1" indent="-171450">
              <a:buFont typeface="Wingdings" pitchFamily="2" charset="2"/>
              <a:buChar char="q"/>
            </a:pPr>
            <a:r>
              <a:rPr lang="en-US" sz="800" dirty="0"/>
              <a:t>Collision avoidance*</a:t>
            </a:r>
            <a:endParaRPr lang="en-CA" sz="800" dirty="0"/>
          </a:p>
          <a:p>
            <a:pPr marL="1085850" lvl="2" indent="-171450">
              <a:buFont typeface="Wingdings" pitchFamily="2" charset="2"/>
              <a:buChar char="q"/>
            </a:pPr>
            <a:r>
              <a:rPr lang="en-US" sz="800" dirty="0"/>
              <a:t>Limitations of the eye</a:t>
            </a:r>
            <a:endParaRPr lang="en-CA" sz="800" dirty="0"/>
          </a:p>
          <a:p>
            <a:pPr marL="1085850" lvl="2" indent="-171450">
              <a:buFont typeface="Wingdings" pitchFamily="2" charset="2"/>
              <a:buChar char="q"/>
            </a:pPr>
            <a:r>
              <a:rPr lang="en-US" sz="800" dirty="0"/>
              <a:t>Limitations of </a:t>
            </a:r>
            <a:r>
              <a:rPr lang="en-US" sz="800" dirty="0" smtClean="0"/>
              <a:t>perception</a:t>
            </a:r>
          </a:p>
          <a:p>
            <a:pPr marL="1085850" lvl="2" indent="-171450">
              <a:buFont typeface="Wingdings" pitchFamily="2" charset="2"/>
              <a:buChar char="q"/>
            </a:pPr>
            <a:r>
              <a:rPr lang="en-US" sz="800" dirty="0" smtClean="0"/>
              <a:t>Scan </a:t>
            </a:r>
            <a:r>
              <a:rPr lang="en-US" sz="800" dirty="0"/>
              <a:t>techniques</a:t>
            </a:r>
            <a:endParaRPr lang="en-CA" sz="800" dirty="0"/>
          </a:p>
          <a:p>
            <a:pPr marL="1085850" lvl="2" indent="-171450">
              <a:buFont typeface="Wingdings" pitchFamily="2" charset="2"/>
              <a:buChar char="q"/>
            </a:pPr>
            <a:r>
              <a:rPr lang="en-US" sz="800" dirty="0"/>
              <a:t>Blind spots (gliders &amp; power)</a:t>
            </a:r>
            <a:endParaRPr lang="en-CA" sz="800" dirty="0"/>
          </a:p>
          <a:p>
            <a:pPr marL="1085850" lvl="2" indent="-171450">
              <a:buFont typeface="Wingdings" pitchFamily="2" charset="2"/>
              <a:buChar char="q"/>
            </a:pPr>
            <a:r>
              <a:rPr lang="en-US" sz="800" dirty="0"/>
              <a:t>High risk areas</a:t>
            </a:r>
            <a:endParaRPr lang="en-CA" sz="800" dirty="0"/>
          </a:p>
          <a:p>
            <a:pPr marL="1085850" lvl="2" indent="-171450">
              <a:buFont typeface="Wingdings" pitchFamily="2" charset="2"/>
              <a:buChar char="q"/>
            </a:pPr>
            <a:r>
              <a:rPr lang="en-US" sz="800" dirty="0" err="1"/>
              <a:t>PowerFLARM</a:t>
            </a:r>
            <a:r>
              <a:rPr lang="en-US" sz="800" dirty="0"/>
              <a:t> use</a:t>
            </a:r>
            <a:endParaRPr lang="en-CA" sz="800" dirty="0"/>
          </a:p>
          <a:p>
            <a:pPr marL="1085850" lvl="2" indent="-171450">
              <a:buFont typeface="Wingdings" pitchFamily="2" charset="2"/>
              <a:buChar char="q"/>
            </a:pPr>
            <a:endParaRPr lang="en-US" sz="800" dirty="0" smtClean="0"/>
          </a:p>
          <a:p>
            <a:pPr marL="1085850" lvl="2" indent="-171450">
              <a:buFont typeface="Wingdings" pitchFamily="2" charset="2"/>
              <a:buChar char="q"/>
            </a:pPr>
            <a:endParaRPr lang="en-CA" sz="800" dirty="0"/>
          </a:p>
        </p:txBody>
      </p:sp>
      <p:sp>
        <p:nvSpPr>
          <p:cNvPr id="6" name="TextBox 5"/>
          <p:cNvSpPr txBox="1"/>
          <p:nvPr/>
        </p:nvSpPr>
        <p:spPr>
          <a:xfrm>
            <a:off x="4467572" y="1268760"/>
            <a:ext cx="3960440" cy="3785652"/>
          </a:xfrm>
          <a:prstGeom prst="rect">
            <a:avLst/>
          </a:prstGeom>
          <a:noFill/>
        </p:spPr>
        <p:txBody>
          <a:bodyPr wrap="square" rtlCol="0">
            <a:spAutoFit/>
          </a:bodyPr>
          <a:lstStyle/>
          <a:p>
            <a:pPr marL="628650" lvl="1" indent="-171450">
              <a:buFont typeface="Wingdings" pitchFamily="2" charset="2"/>
              <a:buChar char="q"/>
            </a:pPr>
            <a:r>
              <a:rPr lang="en-US" sz="800" dirty="0" smtClean="0"/>
              <a:t>Stall/spin </a:t>
            </a:r>
            <a:r>
              <a:rPr lang="en-US" sz="800" dirty="0"/>
              <a:t>avoidance*</a:t>
            </a:r>
            <a:endParaRPr lang="en-CA" sz="800" dirty="0"/>
          </a:p>
          <a:p>
            <a:pPr marL="1085850" lvl="2" indent="-171450">
              <a:buFont typeface="Wingdings" pitchFamily="2" charset="2"/>
              <a:buChar char="q"/>
            </a:pPr>
            <a:r>
              <a:rPr lang="en-US" sz="800" dirty="0"/>
              <a:t>Flight configuration risk/symptoms</a:t>
            </a:r>
            <a:endParaRPr lang="en-CA" sz="800" dirty="0"/>
          </a:p>
          <a:p>
            <a:pPr marL="1085850" lvl="2" indent="-171450">
              <a:buFont typeface="Wingdings" pitchFamily="2" charset="2"/>
              <a:buChar char="q"/>
            </a:pPr>
            <a:r>
              <a:rPr lang="en-US" sz="800" dirty="0"/>
              <a:t>Incipient/wing drop recovery</a:t>
            </a:r>
            <a:endParaRPr lang="en-CA" sz="800" dirty="0"/>
          </a:p>
          <a:p>
            <a:pPr marL="1085850" lvl="2" indent="-171450">
              <a:buFont typeface="Wingdings" pitchFamily="2" charset="2"/>
              <a:buChar char="q"/>
            </a:pPr>
            <a:r>
              <a:rPr lang="en-US" sz="800" dirty="0"/>
              <a:t>Full spin/spiral recovery</a:t>
            </a:r>
            <a:endParaRPr lang="en-CA" sz="800" dirty="0"/>
          </a:p>
          <a:p>
            <a:pPr marL="628650" lvl="1" indent="-171450">
              <a:buFont typeface="Wingdings" pitchFamily="2" charset="2"/>
              <a:buChar char="q"/>
            </a:pPr>
            <a:r>
              <a:rPr lang="en-US" sz="800" dirty="0"/>
              <a:t>Use of checklists</a:t>
            </a:r>
            <a:endParaRPr lang="en-CA" sz="800" dirty="0"/>
          </a:p>
          <a:p>
            <a:pPr marL="628650" lvl="1" indent="-171450">
              <a:buFont typeface="Wingdings" pitchFamily="2" charset="2"/>
              <a:buChar char="q"/>
            </a:pPr>
            <a:r>
              <a:rPr lang="en-US" sz="800" dirty="0"/>
              <a:t>Options in CISTRC-O</a:t>
            </a:r>
            <a:endParaRPr lang="en-CA" sz="800" dirty="0"/>
          </a:p>
          <a:p>
            <a:pPr marL="628650" lvl="1" indent="-171450">
              <a:buFont typeface="Wingdings" pitchFamily="2" charset="2"/>
              <a:buChar char="q"/>
            </a:pPr>
            <a:r>
              <a:rPr lang="en-US" sz="800" dirty="0"/>
              <a:t>SRM</a:t>
            </a:r>
            <a:endParaRPr lang="en-CA" sz="800" dirty="0"/>
          </a:p>
          <a:p>
            <a:pPr marL="1085850" lvl="2" indent="-171450">
              <a:buFont typeface="Wingdings" pitchFamily="2" charset="2"/>
              <a:buChar char="q"/>
            </a:pPr>
            <a:r>
              <a:rPr lang="en-US" sz="800" dirty="0" smtClean="0"/>
              <a:t>Flight </a:t>
            </a:r>
            <a:r>
              <a:rPr lang="en-US" sz="800" dirty="0"/>
              <a:t>notification procedures (SAR)</a:t>
            </a:r>
            <a:endParaRPr lang="en-CA" sz="800" dirty="0"/>
          </a:p>
          <a:p>
            <a:pPr marL="1085850" lvl="2" indent="-171450">
              <a:buFont typeface="Wingdings" pitchFamily="2" charset="2"/>
              <a:buChar char="q"/>
            </a:pPr>
            <a:r>
              <a:rPr lang="en-US" sz="800" dirty="0" smtClean="0"/>
              <a:t>Contacts </a:t>
            </a:r>
            <a:r>
              <a:rPr lang="en-US" sz="800" dirty="0"/>
              <a:t>while airborne (FIC, ATC, </a:t>
            </a:r>
            <a:r>
              <a:rPr lang="en-US" sz="800" dirty="0" err="1"/>
              <a:t>etc</a:t>
            </a:r>
            <a:r>
              <a:rPr lang="en-US" sz="800" dirty="0"/>
              <a:t>)</a:t>
            </a:r>
            <a:endParaRPr lang="en-CA" sz="800" dirty="0"/>
          </a:p>
          <a:p>
            <a:pPr marL="1085850" lvl="2" indent="-171450">
              <a:buFont typeface="Wingdings" pitchFamily="2" charset="2"/>
              <a:buChar char="q"/>
            </a:pPr>
            <a:r>
              <a:rPr lang="en-US" sz="800" dirty="0" smtClean="0"/>
              <a:t>Fatigue </a:t>
            </a:r>
            <a:r>
              <a:rPr lang="en-US" sz="800" dirty="0"/>
              <a:t>management planning (risk management matrix)</a:t>
            </a:r>
            <a:endParaRPr lang="en-CA" sz="800" dirty="0"/>
          </a:p>
          <a:p>
            <a:pPr marL="1085850" lvl="2" indent="-171450">
              <a:buFont typeface="Wingdings" pitchFamily="2" charset="2"/>
              <a:buChar char="q"/>
            </a:pPr>
            <a:r>
              <a:rPr lang="en-US" sz="800" dirty="0" smtClean="0"/>
              <a:t>Work </a:t>
            </a:r>
            <a:r>
              <a:rPr lang="en-US" sz="800" dirty="0"/>
              <a:t>load management (sterile cockpit)</a:t>
            </a:r>
            <a:endParaRPr lang="en-CA" sz="800" dirty="0"/>
          </a:p>
          <a:p>
            <a:pPr marL="1085850" lvl="2" indent="-171450">
              <a:buFont typeface="Wingdings" pitchFamily="2" charset="2"/>
              <a:buChar char="q"/>
            </a:pPr>
            <a:r>
              <a:rPr lang="en-US" sz="800" dirty="0" smtClean="0"/>
              <a:t>Decision </a:t>
            </a:r>
            <a:r>
              <a:rPr lang="en-US" sz="800" dirty="0"/>
              <a:t>making (P3 &amp; SOAR, WROLL, IAMSAFE)</a:t>
            </a:r>
            <a:endParaRPr lang="en-CA" sz="800" dirty="0"/>
          </a:p>
          <a:p>
            <a:pPr marL="1085850" lvl="2" indent="-171450">
              <a:buFont typeface="Wingdings" pitchFamily="2" charset="2"/>
              <a:buChar char="q"/>
            </a:pPr>
            <a:r>
              <a:rPr lang="en-US" sz="800" dirty="0" smtClean="0"/>
              <a:t>Situational </a:t>
            </a:r>
            <a:r>
              <a:rPr lang="en-US" sz="800" dirty="0"/>
              <a:t>Awareness (perceives, understand, predict)</a:t>
            </a:r>
            <a:endParaRPr lang="en-CA" sz="800" dirty="0"/>
          </a:p>
          <a:p>
            <a:pPr marL="628650" lvl="1" indent="-171450">
              <a:buFont typeface="Wingdings" pitchFamily="2" charset="2"/>
              <a:buChar char="q"/>
            </a:pPr>
            <a:r>
              <a:rPr lang="en-US" sz="800" dirty="0" smtClean="0"/>
              <a:t>Human </a:t>
            </a:r>
            <a:r>
              <a:rPr lang="en-US" sz="800" dirty="0"/>
              <a:t>Factors*</a:t>
            </a:r>
            <a:endParaRPr lang="en-CA" sz="800" dirty="0"/>
          </a:p>
          <a:p>
            <a:pPr marL="1085850" lvl="2" indent="-171450">
              <a:buFont typeface="Wingdings" pitchFamily="2" charset="2"/>
              <a:buChar char="q"/>
            </a:pPr>
            <a:r>
              <a:rPr lang="en-US" sz="800" dirty="0" smtClean="0"/>
              <a:t>Effects </a:t>
            </a:r>
            <a:r>
              <a:rPr lang="en-US" sz="800" dirty="0"/>
              <a:t>of stress on decision making</a:t>
            </a:r>
            <a:endParaRPr lang="en-CA" sz="800" dirty="0"/>
          </a:p>
          <a:p>
            <a:pPr marL="1085850" lvl="2" indent="-171450">
              <a:buFont typeface="Wingdings" pitchFamily="2" charset="2"/>
              <a:buChar char="q"/>
            </a:pPr>
            <a:r>
              <a:rPr lang="en-US" sz="800" dirty="0" smtClean="0"/>
              <a:t>Biology </a:t>
            </a:r>
            <a:r>
              <a:rPr lang="en-US" sz="800" dirty="0"/>
              <a:t>of stress (heart rate)</a:t>
            </a:r>
            <a:endParaRPr lang="en-CA" sz="800" dirty="0"/>
          </a:p>
          <a:p>
            <a:pPr marL="1085850" lvl="2" indent="-171450">
              <a:buFont typeface="Wingdings" pitchFamily="2" charset="2"/>
              <a:buChar char="q"/>
            </a:pPr>
            <a:r>
              <a:rPr lang="en-US" sz="800" dirty="0" smtClean="0"/>
              <a:t>Heuristics </a:t>
            </a:r>
            <a:r>
              <a:rPr lang="en-US" sz="800" dirty="0"/>
              <a:t>awareness/personality factors</a:t>
            </a:r>
            <a:endParaRPr lang="en-CA" sz="800" dirty="0"/>
          </a:p>
          <a:p>
            <a:pPr marL="1085850" lvl="2" indent="-171450">
              <a:buFont typeface="Wingdings" pitchFamily="2" charset="2"/>
              <a:buChar char="q"/>
            </a:pPr>
            <a:r>
              <a:rPr lang="en-US" sz="800" dirty="0" smtClean="0"/>
              <a:t>Oxygen </a:t>
            </a:r>
            <a:r>
              <a:rPr lang="en-US" sz="800" dirty="0"/>
              <a:t>use</a:t>
            </a:r>
            <a:endParaRPr lang="en-CA" sz="800" dirty="0"/>
          </a:p>
          <a:p>
            <a:pPr marL="1085850" lvl="2" indent="-171450">
              <a:buFont typeface="Wingdings" pitchFamily="2" charset="2"/>
              <a:buChar char="q"/>
            </a:pPr>
            <a:r>
              <a:rPr lang="en-US" sz="800" dirty="0" smtClean="0"/>
              <a:t>Physiology </a:t>
            </a:r>
            <a:r>
              <a:rPr lang="en-US" sz="800" dirty="0"/>
              <a:t>effects</a:t>
            </a:r>
            <a:endParaRPr lang="en-CA" sz="800" dirty="0"/>
          </a:p>
          <a:p>
            <a:pPr marL="1085850" lvl="2" indent="-171450">
              <a:buFont typeface="Wingdings" pitchFamily="2" charset="2"/>
              <a:buChar char="q"/>
            </a:pPr>
            <a:r>
              <a:rPr lang="en-US" sz="800" dirty="0" smtClean="0"/>
              <a:t> </a:t>
            </a:r>
            <a:r>
              <a:rPr lang="en-US" sz="800" dirty="0"/>
              <a:t>control design/errors</a:t>
            </a:r>
            <a:endParaRPr lang="en-CA" sz="800" dirty="0"/>
          </a:p>
          <a:p>
            <a:pPr marL="628650" lvl="1" indent="-171450">
              <a:buFont typeface="Wingdings" pitchFamily="2" charset="2"/>
              <a:buChar char="q"/>
            </a:pPr>
            <a:r>
              <a:rPr lang="en-US" sz="800" dirty="0" smtClean="0"/>
              <a:t>Preflight </a:t>
            </a:r>
            <a:r>
              <a:rPr lang="en-US" sz="800" dirty="0"/>
              <a:t>inspections</a:t>
            </a:r>
            <a:endParaRPr lang="en-CA" sz="800" dirty="0"/>
          </a:p>
          <a:p>
            <a:pPr marL="171450" lvl="0" indent="-171450">
              <a:buFont typeface="Wingdings" pitchFamily="2" charset="2"/>
              <a:buChar char="q"/>
            </a:pPr>
            <a:r>
              <a:rPr lang="en-US" sz="800" dirty="0"/>
              <a:t>Club General Safety</a:t>
            </a:r>
            <a:endParaRPr lang="en-CA" sz="800" dirty="0"/>
          </a:p>
          <a:p>
            <a:pPr marL="628650" lvl="1" indent="-171450">
              <a:buFont typeface="Wingdings" pitchFamily="2" charset="2"/>
              <a:buChar char="q"/>
            </a:pPr>
            <a:r>
              <a:rPr lang="en-US" sz="800" dirty="0"/>
              <a:t>Facility maintenance equipment and vehicles</a:t>
            </a:r>
            <a:endParaRPr lang="en-CA" sz="800" dirty="0"/>
          </a:p>
          <a:p>
            <a:pPr marL="628650" lvl="1" indent="-171450">
              <a:buFont typeface="Wingdings" pitchFamily="2" charset="2"/>
              <a:buChar char="q"/>
            </a:pPr>
            <a:r>
              <a:rPr lang="en-US" sz="800" dirty="0"/>
              <a:t>Pools and recreational facilities</a:t>
            </a:r>
            <a:endParaRPr lang="en-CA" sz="800" dirty="0"/>
          </a:p>
          <a:p>
            <a:pPr marL="628650" lvl="1" indent="-171450">
              <a:buFont typeface="Wingdings" pitchFamily="2" charset="2"/>
              <a:buChar char="q"/>
            </a:pPr>
            <a:r>
              <a:rPr lang="en-US" sz="800" dirty="0"/>
              <a:t>Fire and first aid, </a:t>
            </a:r>
            <a:r>
              <a:rPr lang="en-US" sz="800" dirty="0" smtClean="0"/>
              <a:t>ambulance</a:t>
            </a:r>
          </a:p>
          <a:p>
            <a:pPr marL="628650" lvl="1" indent="-171450">
              <a:buFont typeface="Wingdings" pitchFamily="2" charset="2"/>
              <a:buChar char="q"/>
            </a:pPr>
            <a:r>
              <a:rPr lang="en-US" sz="800" dirty="0" smtClean="0"/>
              <a:t>Hazardous chemicals</a:t>
            </a:r>
            <a:endParaRPr lang="en-CA" sz="800" dirty="0"/>
          </a:p>
          <a:p>
            <a:pPr marL="171450" indent="-171450">
              <a:buFont typeface="Wingdings" pitchFamily="2" charset="2"/>
              <a:buChar char="q"/>
            </a:pPr>
            <a:r>
              <a:rPr lang="en-CA" sz="800" dirty="0" smtClean="0"/>
              <a:t>SAC/Club Accident/incident reviews/discussion</a:t>
            </a:r>
          </a:p>
          <a:p>
            <a:endParaRPr lang="en-US" sz="800" dirty="0" smtClean="0"/>
          </a:p>
        </p:txBody>
      </p:sp>
    </p:spTree>
    <p:extLst>
      <p:ext uri="{BB962C8B-B14F-4D97-AF65-F5344CB8AC3E}">
        <p14:creationId xmlns:p14="http://schemas.microsoft.com/office/powerpoint/2010/main" val="28357317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Feedback</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t>Ask for questions after all briefings</a:t>
            </a:r>
          </a:p>
          <a:p>
            <a:r>
              <a:rPr lang="en-CA" dirty="0" smtClean="0"/>
              <a:t>After a practical flight lesson ask the student “how the lesson went?”</a:t>
            </a:r>
          </a:p>
          <a:p>
            <a:r>
              <a:rPr lang="en-CA" dirty="0" smtClean="0"/>
              <a:t>Use good question techniques, no yes or no answers</a:t>
            </a:r>
          </a:p>
          <a:p>
            <a:r>
              <a:rPr lang="en-CA" dirty="0" smtClean="0"/>
              <a:t>Mentorship- assign one instructor to each student to review progress and get feedback, understanding student may have several duty instructors. Record in PTR</a:t>
            </a:r>
          </a:p>
          <a:p>
            <a:r>
              <a:rPr lang="en-CA" dirty="0" smtClean="0"/>
              <a:t>Assign several instructors to one class I instructor to mentor instructors and get feedback from instructors</a:t>
            </a:r>
          </a:p>
          <a:p>
            <a:r>
              <a:rPr lang="en-CA" dirty="0" smtClean="0"/>
              <a:t>Use student PTR for reviews/feedback</a:t>
            </a:r>
          </a:p>
          <a:p>
            <a:r>
              <a:rPr lang="en-CA" dirty="0" smtClean="0"/>
              <a:t>CFI feedback to FTSC</a:t>
            </a:r>
          </a:p>
          <a:p>
            <a:endParaRPr lang="en-CA" dirty="0"/>
          </a:p>
        </p:txBody>
      </p:sp>
    </p:spTree>
    <p:extLst>
      <p:ext uri="{BB962C8B-B14F-4D97-AF65-F5344CB8AC3E}">
        <p14:creationId xmlns:p14="http://schemas.microsoft.com/office/powerpoint/2010/main" val="120924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are standards?</a:t>
            </a:r>
            <a:endParaRPr lang="en-CA" dirty="0"/>
          </a:p>
        </p:txBody>
      </p:sp>
      <p:sp>
        <p:nvSpPr>
          <p:cNvPr id="3" name="Content Placeholder 2"/>
          <p:cNvSpPr>
            <a:spLocks noGrp="1"/>
          </p:cNvSpPr>
          <p:nvPr>
            <p:ph idx="1"/>
          </p:nvPr>
        </p:nvSpPr>
        <p:spPr/>
        <p:txBody>
          <a:bodyPr>
            <a:normAutofit/>
          </a:bodyPr>
          <a:lstStyle/>
          <a:p>
            <a:r>
              <a:rPr lang="en-CA" dirty="0" smtClean="0"/>
              <a:t>A consensus on </a:t>
            </a:r>
          </a:p>
          <a:p>
            <a:pPr lvl="1"/>
            <a:r>
              <a:rPr lang="en-CA" dirty="0" smtClean="0"/>
              <a:t>How something is to be done (how a lesson is to be taught)</a:t>
            </a:r>
          </a:p>
          <a:p>
            <a:pPr lvl="1"/>
            <a:r>
              <a:rPr lang="en-CA" dirty="0" smtClean="0"/>
              <a:t>The scope of skill and knowledge</a:t>
            </a:r>
          </a:p>
          <a:p>
            <a:pPr lvl="1"/>
            <a:r>
              <a:rPr lang="en-CA" dirty="0" smtClean="0"/>
              <a:t>The level of performance (knowledge or skill) that a student or instructor demonstrates</a:t>
            </a:r>
          </a:p>
          <a:p>
            <a:r>
              <a:rPr lang="en-CA" dirty="0" smtClean="0"/>
              <a:t>Who sets standards: </a:t>
            </a:r>
          </a:p>
          <a:p>
            <a:pPr lvl="1"/>
            <a:r>
              <a:rPr lang="en-CA" dirty="0" smtClean="0"/>
              <a:t>TC? clubs? provincial councils? FTSC? OSTIV?</a:t>
            </a:r>
          </a:p>
          <a:p>
            <a:r>
              <a:rPr lang="en-CA" dirty="0" smtClean="0"/>
              <a:t>Feedback - how achieved?</a:t>
            </a:r>
            <a:endParaRPr lang="en-CA" dirty="0"/>
          </a:p>
        </p:txBody>
      </p:sp>
    </p:spTree>
    <p:extLst>
      <p:ext uri="{BB962C8B-B14F-4D97-AF65-F5344CB8AC3E}">
        <p14:creationId xmlns:p14="http://schemas.microsoft.com/office/powerpoint/2010/main" val="56809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How to Avoid Training Accidents</a:t>
            </a:r>
            <a:endParaRPr lang="en-CA" dirty="0"/>
          </a:p>
        </p:txBody>
      </p:sp>
      <p:sp>
        <p:nvSpPr>
          <p:cNvPr id="5" name="Content Placeholder 4"/>
          <p:cNvSpPr>
            <a:spLocks noGrp="1"/>
          </p:cNvSpPr>
          <p:nvPr>
            <p:ph idx="1"/>
          </p:nvPr>
        </p:nvSpPr>
        <p:spPr/>
        <p:txBody>
          <a:bodyPr/>
          <a:lstStyle/>
          <a:p>
            <a:r>
              <a:rPr lang="en-CA" dirty="0" smtClean="0"/>
              <a:t>How to avoid take off problems</a:t>
            </a:r>
          </a:p>
          <a:p>
            <a:r>
              <a:rPr lang="en-CA" dirty="0" smtClean="0"/>
              <a:t>How </a:t>
            </a:r>
            <a:r>
              <a:rPr lang="en-CA" dirty="0"/>
              <a:t>to avoid undershoots </a:t>
            </a:r>
          </a:p>
          <a:p>
            <a:r>
              <a:rPr lang="en-CA" dirty="0" smtClean="0"/>
              <a:t>How </a:t>
            </a:r>
            <a:r>
              <a:rPr lang="en-CA" dirty="0"/>
              <a:t>to avoid hard landings</a:t>
            </a:r>
          </a:p>
          <a:p>
            <a:r>
              <a:rPr lang="en-CA" dirty="0"/>
              <a:t>How to avoid PIO in landings</a:t>
            </a:r>
          </a:p>
          <a:p>
            <a:r>
              <a:rPr lang="en-CA" dirty="0"/>
              <a:t>How to avoid stall/spins</a:t>
            </a:r>
          </a:p>
          <a:p>
            <a:r>
              <a:rPr lang="en-CA" dirty="0"/>
              <a:t>How to avoid not returning to the airfield</a:t>
            </a:r>
          </a:p>
          <a:p>
            <a:r>
              <a:rPr lang="en-CA" dirty="0" smtClean="0"/>
              <a:t>How </a:t>
            </a:r>
            <a:r>
              <a:rPr lang="en-CA" dirty="0"/>
              <a:t>to avoid mid-air </a:t>
            </a:r>
            <a:r>
              <a:rPr lang="en-CA" dirty="0" smtClean="0"/>
              <a:t>collisions</a:t>
            </a:r>
            <a:endParaRPr lang="en-CA" dirty="0"/>
          </a:p>
        </p:txBody>
      </p:sp>
    </p:spTree>
    <p:extLst>
      <p:ext uri="{BB962C8B-B14F-4D97-AF65-F5344CB8AC3E}">
        <p14:creationId xmlns:p14="http://schemas.microsoft.com/office/powerpoint/2010/main" val="185473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How to avoid take off problems</a:t>
            </a:r>
            <a:endParaRPr lang="en-CA" dirty="0"/>
          </a:p>
        </p:txBody>
      </p:sp>
      <p:sp>
        <p:nvSpPr>
          <p:cNvPr id="5" name="Content Placeholder 4"/>
          <p:cNvSpPr>
            <a:spLocks noGrp="1"/>
          </p:cNvSpPr>
          <p:nvPr>
            <p:ph idx="1"/>
          </p:nvPr>
        </p:nvSpPr>
        <p:spPr>
          <a:xfrm>
            <a:off x="502920" y="530352"/>
            <a:ext cx="8183880" cy="4842864"/>
          </a:xfrm>
        </p:spPr>
        <p:txBody>
          <a:bodyPr>
            <a:normAutofit fontScale="92500" lnSpcReduction="10000"/>
          </a:bodyPr>
          <a:lstStyle/>
          <a:p>
            <a:r>
              <a:rPr lang="en-CA" sz="1400" dirty="0" smtClean="0"/>
              <a:t>Good pilot/passenger brief on seatbelts, how to exit, and emergencies including what to hold on to (shoulder straps) during takeoff. What not to touch (anything red). Don’t explain that they will release on intro flights until at circuit height.</a:t>
            </a:r>
          </a:p>
          <a:p>
            <a:r>
              <a:rPr lang="en-CA" sz="1400" dirty="0" smtClean="0"/>
              <a:t>Pilot walk around before take off can identify potential lethal problems.</a:t>
            </a:r>
          </a:p>
          <a:p>
            <a:r>
              <a:rPr lang="en-CA" sz="1400" dirty="0" smtClean="0"/>
              <a:t>Use trained wing runners to double check dolly off, air brakes closed, canopy closed, tow rope clear in addition to “all clear.”</a:t>
            </a:r>
          </a:p>
          <a:p>
            <a:r>
              <a:rPr lang="en-CA" sz="1400" dirty="0" smtClean="0"/>
              <a:t>Perform a review of options with a checklist and have a plan for emergencies appropriate to conditions and terrain. Suggest “are you ready to WROLL” – wind, release, obstacles, </a:t>
            </a:r>
            <a:r>
              <a:rPr lang="en-CA" sz="1400" dirty="0" err="1" smtClean="0"/>
              <a:t>landable</a:t>
            </a:r>
            <a:r>
              <a:rPr lang="en-CA" sz="1400" dirty="0" smtClean="0"/>
              <a:t> areas, and launch interruptions.</a:t>
            </a:r>
          </a:p>
          <a:p>
            <a:r>
              <a:rPr lang="en-CA" sz="1400" dirty="0"/>
              <a:t>Top ten reasons to release: lose directional control; wing drop; slack in rope; over run tow rope, tow plane loses power; obstacle appears; canopy opens; not airborne by mid point; lose sight of tow plane; and </a:t>
            </a:r>
            <a:r>
              <a:rPr lang="en-CA" sz="1400" b="1" dirty="0"/>
              <a:t>any safety concern</a:t>
            </a:r>
            <a:r>
              <a:rPr lang="en-CA" sz="1400" dirty="0"/>
              <a:t>.</a:t>
            </a:r>
          </a:p>
          <a:p>
            <a:r>
              <a:rPr lang="en-CA" sz="1400" dirty="0" smtClean="0"/>
              <a:t>Wing drops result in ground loops avoid temptation to save – release</a:t>
            </a:r>
          </a:p>
          <a:p>
            <a:r>
              <a:rPr lang="en-CA" sz="1400" dirty="0" smtClean="0"/>
              <a:t>Canopy unlocking during take off, fly the airplane and don’t let distraction lead to uncontrolled flight, release and land then fix. Slight side slip into hinged side will help.</a:t>
            </a:r>
          </a:p>
          <a:p>
            <a:r>
              <a:rPr lang="en-CA" sz="1400" dirty="0" smtClean="0"/>
              <a:t>Respect x- wind and weight and balance limitations.</a:t>
            </a:r>
          </a:p>
          <a:p>
            <a:r>
              <a:rPr lang="en-CA" sz="1400" dirty="0"/>
              <a:t>Control the decision to release in training for emergencies and do not delegate to student or tow pilot – you may not be in a good position/timing for recovery.</a:t>
            </a:r>
          </a:p>
          <a:p>
            <a:r>
              <a:rPr lang="en-CA" sz="1400" dirty="0"/>
              <a:t>Take control early if directional control varies more than about 10-15 degrees off runway centerline as tension on tow rope may cause wing to roll towards ground.</a:t>
            </a:r>
          </a:p>
          <a:p>
            <a:r>
              <a:rPr lang="en-CA" sz="1400" dirty="0"/>
              <a:t>Use tow rope 200’ in training as gives student/instructor more time to react and reduces chance of tug upset.</a:t>
            </a:r>
          </a:p>
          <a:p>
            <a:r>
              <a:rPr lang="en-CA" sz="1400" dirty="0"/>
              <a:t>Always take control in real emergencies.</a:t>
            </a:r>
          </a:p>
          <a:p>
            <a:endParaRPr lang="en-CA" sz="1400" dirty="0" smtClean="0"/>
          </a:p>
          <a:p>
            <a:endParaRPr lang="en-CA" sz="1400" dirty="0"/>
          </a:p>
        </p:txBody>
      </p:sp>
    </p:spTree>
    <p:extLst>
      <p:ext uri="{BB962C8B-B14F-4D97-AF65-F5344CB8AC3E}">
        <p14:creationId xmlns:p14="http://schemas.microsoft.com/office/powerpoint/2010/main" val="358972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lvl="0"/>
            <a:r>
              <a:rPr lang="en-CA" dirty="0">
                <a:effectLst/>
              </a:rPr>
              <a:t>How to avoid undershoots </a:t>
            </a:r>
            <a:br>
              <a:rPr lang="en-CA" dirty="0">
                <a:effectLst/>
              </a:rPr>
            </a:br>
            <a:endParaRPr lang="en-CA" dirty="0"/>
          </a:p>
        </p:txBody>
      </p:sp>
      <p:sp>
        <p:nvSpPr>
          <p:cNvPr id="5" name="Content Placeholder 4"/>
          <p:cNvSpPr>
            <a:spLocks noGrp="1"/>
          </p:cNvSpPr>
          <p:nvPr>
            <p:ph idx="1"/>
          </p:nvPr>
        </p:nvSpPr>
        <p:spPr/>
        <p:txBody>
          <a:bodyPr>
            <a:normAutofit fontScale="47500" lnSpcReduction="20000"/>
          </a:bodyPr>
          <a:lstStyle/>
          <a:p>
            <a:pPr lvl="0"/>
            <a:r>
              <a:rPr lang="en-CA" dirty="0"/>
              <a:t>First good demonstration circuits by instructors are required.</a:t>
            </a:r>
          </a:p>
          <a:p>
            <a:pPr lvl="0"/>
            <a:r>
              <a:rPr lang="en-CA" dirty="0"/>
              <a:t>Make a habit of demonstrating your approach by planning to use  ½ to ¾ air brakes on approaches (center of approach funnel). This allows students to be above or below a normal approach.</a:t>
            </a:r>
          </a:p>
          <a:p>
            <a:pPr lvl="0"/>
            <a:r>
              <a:rPr lang="en-CA" dirty="0"/>
              <a:t>Have students pick a reference point far enough down the landing area to provide a suitable land-able undershoot area.</a:t>
            </a:r>
          </a:p>
          <a:p>
            <a:pPr lvl="0"/>
            <a:r>
              <a:rPr lang="en-CA" dirty="0"/>
              <a:t>Teach students they must first establish an </a:t>
            </a:r>
            <a:r>
              <a:rPr lang="en-CA" u="sng" dirty="0"/>
              <a:t>overshoot</a:t>
            </a:r>
            <a:r>
              <a:rPr lang="en-CA" dirty="0"/>
              <a:t> before they open air brakes (ref point moves down in field of view).</a:t>
            </a:r>
          </a:p>
          <a:p>
            <a:pPr lvl="0"/>
            <a:r>
              <a:rPr lang="en-CA" dirty="0"/>
              <a:t>If detecting an undershoot on the approach (reference point moving up in field of view), teach them to close air brakes and re-establish overshoot then open only enough air brake to prevent overshoot by  keeping reference point steady (not moving up or down).</a:t>
            </a:r>
          </a:p>
          <a:p>
            <a:pPr lvl="0"/>
            <a:r>
              <a:rPr lang="en-CA" dirty="0"/>
              <a:t>Teach a stabilized approach (airspeed and rate of descent constant to reference point)</a:t>
            </a:r>
          </a:p>
          <a:p>
            <a:pPr lvl="0"/>
            <a:r>
              <a:rPr lang="en-CA" dirty="0"/>
              <a:t>Have students practice over/undershoot control before teaching approach in the circuit.</a:t>
            </a:r>
          </a:p>
          <a:p>
            <a:pPr lvl="0"/>
            <a:r>
              <a:rPr lang="en-CA" dirty="0"/>
              <a:t>As the instructor, be prepared to stabilize the approach if the student does not adequately respond to verbal cues.</a:t>
            </a:r>
          </a:p>
          <a:p>
            <a:pPr lvl="0"/>
            <a:r>
              <a:rPr lang="en-CA" dirty="0"/>
              <a:t>Instructor must monitor the approach throughout (no distractions).</a:t>
            </a:r>
          </a:p>
          <a:p>
            <a:pPr lvl="0"/>
            <a:r>
              <a:rPr lang="en-CA" dirty="0"/>
              <a:t>Have student check speed control often (every 3-4 sec) during the approach.</a:t>
            </a:r>
          </a:p>
          <a:p>
            <a:pPr lvl="0"/>
            <a:r>
              <a:rPr lang="en-CA" dirty="0"/>
              <a:t>Teach how to identify wind ground speed at circuit altitudes.</a:t>
            </a:r>
          </a:p>
          <a:p>
            <a:pPr lvl="0"/>
            <a:r>
              <a:rPr lang="en-CA" dirty="0"/>
              <a:t>Teach when and how to modify the circuit and not get lulled into using ground reference to judge turn to base leg (most common issue on windy days). </a:t>
            </a:r>
          </a:p>
          <a:p>
            <a:pPr lvl="0"/>
            <a:r>
              <a:rPr lang="en-CA" dirty="0"/>
              <a:t>On strong wind days make base turns within the runway boundary fence.</a:t>
            </a:r>
          </a:p>
          <a:p>
            <a:endParaRPr lang="en-CA" dirty="0"/>
          </a:p>
        </p:txBody>
      </p:sp>
    </p:spTree>
    <p:extLst>
      <p:ext uri="{BB962C8B-B14F-4D97-AF65-F5344CB8AC3E}">
        <p14:creationId xmlns:p14="http://schemas.microsoft.com/office/powerpoint/2010/main" val="207121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 calcmode="lin" valueType="num">
                                      <p:cBhvr additive="base">
                                        <p:cTn id="4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xEl>
                                              <p:pRg st="8" end="8"/>
                                            </p:txEl>
                                          </p:spTgt>
                                        </p:tgtEl>
                                        <p:attrNameLst>
                                          <p:attrName>style.visibility</p:attrName>
                                        </p:attrNameLst>
                                      </p:cBhvr>
                                      <p:to>
                                        <p:strVal val="visible"/>
                                      </p:to>
                                    </p:set>
                                    <p:anim calcmode="lin" valueType="num">
                                      <p:cBhvr additive="base">
                                        <p:cTn id="5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5">
                                            <p:txEl>
                                              <p:pRg st="9" end="9"/>
                                            </p:txEl>
                                          </p:spTgt>
                                        </p:tgtEl>
                                        <p:attrNameLst>
                                          <p:attrName>style.visibility</p:attrName>
                                        </p:attrNameLst>
                                      </p:cBhvr>
                                      <p:to>
                                        <p:strVal val="visible"/>
                                      </p:to>
                                    </p:set>
                                    <p:anim calcmode="lin" valueType="num">
                                      <p:cBhvr additive="base">
                                        <p:cTn id="6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anim calcmode="lin" valueType="num">
                                      <p:cBhvr additive="base">
                                        <p:cTn id="6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 calcmode="lin" valueType="num">
                                      <p:cBhvr additive="base">
                                        <p:cTn id="73"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5">
                                            <p:txEl>
                                              <p:pRg st="12" end="12"/>
                                            </p:txEl>
                                          </p:spTgt>
                                        </p:tgtEl>
                                        <p:attrNameLst>
                                          <p:attrName>style.visibility</p:attrName>
                                        </p:attrNameLst>
                                      </p:cBhvr>
                                      <p:to>
                                        <p:strVal val="visible"/>
                                      </p:to>
                                    </p:set>
                                    <p:anim calcmode="lin" valueType="num">
                                      <p:cBhvr additive="base">
                                        <p:cTn id="79"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to avoid hard landings 1</a:t>
            </a:r>
            <a:endParaRPr lang="en-CA" dirty="0"/>
          </a:p>
        </p:txBody>
      </p:sp>
      <p:sp>
        <p:nvSpPr>
          <p:cNvPr id="3" name="Content Placeholder 2"/>
          <p:cNvSpPr>
            <a:spLocks noGrp="1"/>
          </p:cNvSpPr>
          <p:nvPr>
            <p:ph idx="1"/>
          </p:nvPr>
        </p:nvSpPr>
        <p:spPr/>
        <p:txBody>
          <a:bodyPr>
            <a:normAutofit fontScale="25000" lnSpcReduction="20000"/>
          </a:bodyPr>
          <a:lstStyle/>
          <a:p>
            <a:pPr lvl="0">
              <a:lnSpc>
                <a:spcPct val="120000"/>
              </a:lnSpc>
            </a:pPr>
            <a:r>
              <a:rPr lang="en-CA" sz="4800" dirty="0"/>
              <a:t>Stay in your comfort zone to take control in time and know your personal limits/capabilities.</a:t>
            </a:r>
          </a:p>
          <a:p>
            <a:pPr lvl="0">
              <a:lnSpc>
                <a:spcPct val="120000"/>
              </a:lnSpc>
            </a:pPr>
            <a:r>
              <a:rPr lang="en-CA" sz="4800" dirty="0"/>
              <a:t>A stabilized approach leads to good landings, un-stabilized expect problems. (air speed and rate of descent constant while on correct glide slope to reference point)</a:t>
            </a:r>
          </a:p>
          <a:p>
            <a:pPr lvl="0">
              <a:lnSpc>
                <a:spcPct val="120000"/>
              </a:lnSpc>
            </a:pPr>
            <a:r>
              <a:rPr lang="en-CA" sz="4800" dirty="0"/>
              <a:t>Monitor the approach speed &amp; rate of descent keeping the student’s approach speed at or over the minimum approach speed. High rate of descent and low air speed is high risk for hard landing.</a:t>
            </a:r>
          </a:p>
          <a:p>
            <a:pPr lvl="0">
              <a:lnSpc>
                <a:spcPct val="120000"/>
              </a:lnSpc>
            </a:pPr>
            <a:r>
              <a:rPr lang="en-CA" sz="4800" dirty="0"/>
              <a:t>If full air brake is used on approach, have the student reduce the air brake to ½ to ¾ (depending on their effectiveness) into the round out. Many instructors have been taught to use full spoilers for the round out, but this has caused more problems with accidents.  As modern gliders have more effective air brakes now, the method described here is preferred. In short field landings increasing the air brakes after the start of the rotation (once the descent is checked) to minimize the hold off can be taught to advanced experienced students.</a:t>
            </a:r>
          </a:p>
          <a:p>
            <a:pPr lvl="0">
              <a:lnSpc>
                <a:spcPct val="120000"/>
              </a:lnSpc>
            </a:pPr>
            <a:r>
              <a:rPr lang="en-CA" sz="4800" dirty="0"/>
              <a:t>When approaching the ground before rotation, instructors should keep their hand low and loosely around near the base of the control stick ready to grip it if needed but not interfering with the feel of the controls for the student. The stick may be moving wildly at a critical moment and difficult to grasp.</a:t>
            </a:r>
          </a:p>
          <a:p>
            <a:pPr lvl="0">
              <a:lnSpc>
                <a:spcPct val="120000"/>
              </a:lnSpc>
            </a:pPr>
            <a:r>
              <a:rPr lang="en-CA" sz="4800" dirty="0"/>
              <a:t>Place a hand or fist on fuselage side wall before round out to block air brake handle travel if student attempts more than ½ -¾ air brake during round out and hold off. Student opening when intending to close air brakes is common leading to hard landings or stalls.</a:t>
            </a:r>
          </a:p>
          <a:p>
            <a:pPr lvl="0">
              <a:lnSpc>
                <a:spcPct val="120000"/>
              </a:lnSpc>
            </a:pPr>
            <a:r>
              <a:rPr lang="en-CA" sz="4800" dirty="0"/>
              <a:t>Monitor height of rotation and if too high get student to lower nose slightly to correct height and flare again. If airspeed is too low take control.</a:t>
            </a:r>
          </a:p>
          <a:p>
            <a:pPr lvl="0">
              <a:lnSpc>
                <a:spcPct val="120000"/>
              </a:lnSpc>
            </a:pPr>
            <a:r>
              <a:rPr lang="en-CA" sz="4800" dirty="0"/>
              <a:t>If rotation is late take control and close airbrakes immediately.  No discussion except “I have control”, leave yourself enough time to save the landing.</a:t>
            </a:r>
          </a:p>
          <a:p>
            <a:endParaRPr lang="en-CA" dirty="0"/>
          </a:p>
        </p:txBody>
      </p:sp>
    </p:spTree>
    <p:extLst>
      <p:ext uri="{BB962C8B-B14F-4D97-AF65-F5344CB8AC3E}">
        <p14:creationId xmlns:p14="http://schemas.microsoft.com/office/powerpoint/2010/main" val="1250801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to avoid hard landings 2</a:t>
            </a:r>
            <a:endParaRPr lang="en-CA" dirty="0"/>
          </a:p>
        </p:txBody>
      </p:sp>
      <p:sp>
        <p:nvSpPr>
          <p:cNvPr id="3" name="Content Placeholder 2"/>
          <p:cNvSpPr>
            <a:spLocks noGrp="1"/>
          </p:cNvSpPr>
          <p:nvPr>
            <p:ph idx="1"/>
          </p:nvPr>
        </p:nvSpPr>
        <p:spPr/>
        <p:txBody>
          <a:bodyPr>
            <a:normAutofit fontScale="25000" lnSpcReduction="20000"/>
          </a:bodyPr>
          <a:lstStyle/>
          <a:p>
            <a:r>
              <a:rPr lang="en-CA" sz="6000" dirty="0"/>
              <a:t>Height loss side slips should be recovered at 100’ in early flights. If student can consistently do stabilized approaches and speed control in slips this can be lowered to 50’ in light winds.</a:t>
            </a:r>
          </a:p>
          <a:p>
            <a:pPr lvl="0"/>
            <a:r>
              <a:rPr lang="en-CA" sz="5600" dirty="0" smtClean="0"/>
              <a:t>Wind </a:t>
            </a:r>
            <a:r>
              <a:rPr lang="en-CA" sz="5600" dirty="0"/>
              <a:t>shear has caused problems and instructors must watch for signs and approach slightly faster depending on strength of gusts (See POH for recommendations, if none exist add gust factor to approach speed). Be prepared to take control as higher risk of a hard landing. Signs of possible wind shear include:</a:t>
            </a:r>
          </a:p>
          <a:p>
            <a:pPr lvl="1"/>
            <a:r>
              <a:rPr lang="en-CA" sz="5600" dirty="0"/>
              <a:t>Wind speed or direction variable.</a:t>
            </a:r>
          </a:p>
          <a:p>
            <a:pPr lvl="1"/>
            <a:r>
              <a:rPr lang="en-CA" sz="5600" dirty="0"/>
              <a:t>Difference more than 5 kts in wind speed in gusts.</a:t>
            </a:r>
          </a:p>
          <a:p>
            <a:pPr lvl="1"/>
            <a:r>
              <a:rPr lang="en-CA" sz="5600" dirty="0"/>
              <a:t>If there is a x-wind and it is gusty.</a:t>
            </a:r>
          </a:p>
          <a:p>
            <a:pPr lvl="1"/>
            <a:r>
              <a:rPr lang="en-CA" sz="5600" dirty="0"/>
              <a:t>If wind shadows exist at the field.</a:t>
            </a:r>
          </a:p>
          <a:p>
            <a:pPr lvl="1"/>
            <a:r>
              <a:rPr lang="en-CA" sz="5600" dirty="0"/>
              <a:t>Wind and obstacles on the approach path.</a:t>
            </a:r>
          </a:p>
          <a:p>
            <a:pPr lvl="1"/>
            <a:r>
              <a:rPr lang="en-CA" sz="5600" dirty="0"/>
              <a:t>Wind comes from a direction that is not usual at you home field.</a:t>
            </a:r>
          </a:p>
          <a:p>
            <a:pPr lvl="1"/>
            <a:r>
              <a:rPr lang="en-CA" sz="5600" dirty="0"/>
              <a:t>Strange lower cloud formation present such as roller clouds.</a:t>
            </a:r>
          </a:p>
          <a:p>
            <a:pPr lvl="0"/>
            <a:r>
              <a:rPr lang="en-CA" sz="5600" dirty="0"/>
              <a:t>Watch out for student trying to land too fast (insufficient rotation)and/or not holding off landing.</a:t>
            </a:r>
          </a:p>
          <a:p>
            <a:pPr lvl="0"/>
            <a:r>
              <a:rPr lang="en-CA" sz="5600" dirty="0"/>
              <a:t>Watch for student trying to plant the main wheel on the ground (moving control stick forward in hold off.)  See section below on PIO and Wheel Barrowing.</a:t>
            </a:r>
          </a:p>
          <a:p>
            <a:pPr lvl="0"/>
            <a:r>
              <a:rPr lang="en-CA" sz="5600" dirty="0"/>
              <a:t>During tail wind landings monitor airspeed closer as student may try to slow glider.</a:t>
            </a:r>
          </a:p>
          <a:p>
            <a:pPr lvl="0"/>
            <a:r>
              <a:rPr lang="en-CA" sz="5600" dirty="0"/>
              <a:t>Rain or other wing contamination may increase stall speed dramatically. Be cautious with air brake use and additional airspeed may be required.</a:t>
            </a:r>
          </a:p>
          <a:p>
            <a:endParaRPr lang="en-CA" dirty="0"/>
          </a:p>
        </p:txBody>
      </p:sp>
    </p:spTree>
    <p:extLst>
      <p:ext uri="{BB962C8B-B14F-4D97-AF65-F5344CB8AC3E}">
        <p14:creationId xmlns:p14="http://schemas.microsoft.com/office/powerpoint/2010/main" val="1425745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to avoid PIO</a:t>
            </a:r>
            <a:endParaRPr lang="en-CA" dirty="0"/>
          </a:p>
        </p:txBody>
      </p:sp>
      <p:sp>
        <p:nvSpPr>
          <p:cNvPr id="3" name="Content Placeholder 2"/>
          <p:cNvSpPr>
            <a:spLocks noGrp="1"/>
          </p:cNvSpPr>
          <p:nvPr>
            <p:ph idx="1"/>
          </p:nvPr>
        </p:nvSpPr>
        <p:spPr>
          <a:xfrm>
            <a:off x="502920" y="530352"/>
            <a:ext cx="8183880" cy="4914872"/>
          </a:xfrm>
        </p:spPr>
        <p:txBody>
          <a:bodyPr>
            <a:normAutofit fontScale="25000" lnSpcReduction="20000"/>
          </a:bodyPr>
          <a:lstStyle/>
          <a:p>
            <a:pPr lvl="0"/>
            <a:r>
              <a:rPr lang="en-CA" sz="4800" dirty="0"/>
              <a:t>Understand why PIO (Pilot Induced Oscillations) occur including impact of Weight &amp; Balance. Most PIOs occur on takeoff.</a:t>
            </a:r>
          </a:p>
          <a:p>
            <a:pPr lvl="0"/>
            <a:r>
              <a:rPr lang="en-CA" sz="4800" dirty="0"/>
              <a:t>To avoid PIOs on landing tart with a stabilized approach.</a:t>
            </a:r>
          </a:p>
          <a:p>
            <a:pPr lvl="0"/>
            <a:r>
              <a:rPr lang="en-CA" sz="4800" dirty="0"/>
              <a:t>Teach students to rest arm on lap so that only the wrist action controls the stick motion (proper seating). </a:t>
            </a:r>
          </a:p>
          <a:p>
            <a:pPr lvl="0"/>
            <a:r>
              <a:rPr lang="en-CA" sz="4800" dirty="0"/>
              <a:t>Student should be looking at far end of runway towards horizon before rotation and hold off (common fault if landing difficulties</a:t>
            </a:r>
            <a:r>
              <a:rPr lang="en-CA" sz="4800" dirty="0" smtClean="0"/>
              <a:t>).</a:t>
            </a:r>
            <a:endParaRPr lang="en-CA" sz="4800" dirty="0"/>
          </a:p>
          <a:p>
            <a:pPr lvl="0"/>
            <a:r>
              <a:rPr lang="en-CA" sz="4800" dirty="0"/>
              <a:t>Use at least ½ air brake in the round out and hold off making the glider less pitch sensitive.</a:t>
            </a:r>
          </a:p>
          <a:p>
            <a:pPr lvl="0"/>
            <a:r>
              <a:rPr lang="en-CA" sz="4800" dirty="0" smtClean="0"/>
              <a:t>Teach student </a:t>
            </a:r>
            <a:r>
              <a:rPr lang="en-CA" sz="4800" u="sng" dirty="0" smtClean="0"/>
              <a:t>not</a:t>
            </a:r>
            <a:r>
              <a:rPr lang="en-CA" sz="4800" dirty="0" smtClean="0"/>
              <a:t> try to plant the main wheel on the runway (wheel barrowing); and hold off until minimum energy before touch down; open full air brakes once the main wheel has settled on the ground (as student perfects landings you can introduce opening airbrakes gradually in the round out and hold off with full air brakes).</a:t>
            </a:r>
          </a:p>
          <a:p>
            <a:pPr lvl="0"/>
            <a:r>
              <a:rPr lang="en-CA" sz="4800" dirty="0" smtClean="0"/>
              <a:t>In </a:t>
            </a:r>
            <a:r>
              <a:rPr lang="en-CA" sz="4800" dirty="0"/>
              <a:t>a x-wind touch down slightly faster than minimum energy landing.</a:t>
            </a:r>
          </a:p>
          <a:p>
            <a:pPr lvl="0"/>
            <a:r>
              <a:rPr lang="en-CA" sz="4800" dirty="0"/>
              <a:t>If PIO starts have the student stop moving the stick in the center for a second or two to let the glider settle (fly level) and rest their arm on their lap again and raise or lower the nose with pressure control as appropriate.</a:t>
            </a:r>
          </a:p>
          <a:p>
            <a:pPr lvl="0"/>
            <a:r>
              <a:rPr lang="en-CA" sz="4800" dirty="0"/>
              <a:t>The instructor should be prepared to hold the stick steady for a second or two if the student is having other than minor difficulty with PIO and then transfer back after student rests arm on lap.</a:t>
            </a:r>
          </a:p>
          <a:p>
            <a:pPr lvl="0"/>
            <a:r>
              <a:rPr lang="en-CA" sz="4800" dirty="0"/>
              <a:t>Instructor should take control anytime a PIO is moving  </a:t>
            </a:r>
            <a:r>
              <a:rPr lang="en-CA" sz="4800" u="sng" dirty="0"/>
              <a:t>towards</a:t>
            </a:r>
            <a:r>
              <a:rPr lang="en-CA" sz="4800" dirty="0"/>
              <a:t> an unsafe situation. Intervene earlier rather than later as little is being learned once student is in anything other than minor PIO. Scaring themselves will be detrimental to further progression. Oscillations to loss of control or ground impact can occur very quickly if instructor lets student try to recover other than minor oscillations.</a:t>
            </a:r>
          </a:p>
          <a:p>
            <a:pPr lvl="0"/>
            <a:r>
              <a:rPr lang="en-CA" sz="4800" dirty="0"/>
              <a:t>Go back to simulator if problems with PIOs are repeated.</a:t>
            </a:r>
          </a:p>
          <a:p>
            <a:pPr lvl="0"/>
            <a:r>
              <a:rPr lang="en-CA" sz="4800" dirty="0"/>
              <a:t>Watch for PIO sensitivity or over controlling in general in </a:t>
            </a:r>
            <a:r>
              <a:rPr lang="en-CA" sz="4800" dirty="0" smtClean="0"/>
              <a:t>your </a:t>
            </a:r>
            <a:r>
              <a:rPr lang="en-CA" sz="4800" dirty="0"/>
              <a:t>students. (I.E. watch to see if they apply rapid control movements and counter movements in flying manoeuvers. Do they let the glider fly and use pressure control to move the stick/rudders or are they constantly making corrections for every control input. If so sort this out before they fly close to the ground. It is obvious from another glider looking at control surfaces during turns! Also known as churning the butter!)</a:t>
            </a:r>
          </a:p>
          <a:p>
            <a:endParaRPr lang="en-CA" dirty="0"/>
          </a:p>
        </p:txBody>
      </p:sp>
    </p:spTree>
    <p:extLst>
      <p:ext uri="{BB962C8B-B14F-4D97-AF65-F5344CB8AC3E}">
        <p14:creationId xmlns:p14="http://schemas.microsoft.com/office/powerpoint/2010/main" val="281283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to avoid stall/spins</a:t>
            </a:r>
            <a:endParaRPr lang="en-CA" dirty="0"/>
          </a:p>
        </p:txBody>
      </p:sp>
      <p:sp>
        <p:nvSpPr>
          <p:cNvPr id="3" name="Content Placeholder 2"/>
          <p:cNvSpPr>
            <a:spLocks noGrp="1"/>
          </p:cNvSpPr>
          <p:nvPr>
            <p:ph idx="1"/>
          </p:nvPr>
        </p:nvSpPr>
        <p:spPr>
          <a:xfrm>
            <a:off x="502920" y="530352"/>
            <a:ext cx="8183880" cy="4842864"/>
          </a:xfrm>
        </p:spPr>
        <p:txBody>
          <a:bodyPr>
            <a:normAutofit fontScale="47500" lnSpcReduction="20000"/>
          </a:bodyPr>
          <a:lstStyle/>
          <a:p>
            <a:pPr lvl="0"/>
            <a:r>
              <a:rPr lang="en-CA" dirty="0"/>
              <a:t>Teach that the glider will spin if stalled with a yaw component (even a small amount of yaw) so understanding is the first step to prevention. Un-stalling the glider before a spin will prevent spin.</a:t>
            </a:r>
          </a:p>
          <a:p>
            <a:pPr lvl="0"/>
            <a:r>
              <a:rPr lang="en-CA" dirty="0"/>
              <a:t>Teach students to </a:t>
            </a:r>
            <a:r>
              <a:rPr lang="en-CA" u="sng" dirty="0"/>
              <a:t>feel</a:t>
            </a:r>
            <a:r>
              <a:rPr lang="en-CA" dirty="0"/>
              <a:t> how the glider is flying and what it is doing not just what they see (instruments/attitude).  Practice speed control with air speed indicator covered. However emphasise that feeling airspeed is unreliable near the ground so constant reference to airspeed indicator is needed after base turn.</a:t>
            </a:r>
          </a:p>
          <a:p>
            <a:pPr lvl="0"/>
            <a:r>
              <a:rPr lang="en-CA" dirty="0"/>
              <a:t>Emphasise the 7 indicators of an approaching stall and correct recovery in any attitude is to reduce angle of attack by lowering nose. Explain that indicators may occur very quickly in some scenarios so prompt recovery action may be required. They may not notice a warning indicator.</a:t>
            </a:r>
          </a:p>
          <a:p>
            <a:pPr lvl="0"/>
            <a:r>
              <a:rPr lang="en-CA" dirty="0"/>
              <a:t>Make them familiar with the 12 spin scenarios in gliding and how to avoid them.</a:t>
            </a:r>
          </a:p>
          <a:p>
            <a:pPr lvl="0"/>
            <a:r>
              <a:rPr lang="en-CA" dirty="0"/>
              <a:t>Practice turns with tailwind and x-winds to get accustomed to illusions created by drift and correct techniques for coordinated turns. Some minor slip is better than any into turn extra rudder at low altitudes.</a:t>
            </a:r>
          </a:p>
          <a:p>
            <a:pPr lvl="0"/>
            <a:r>
              <a:rPr lang="en-CA" dirty="0"/>
              <a:t>Gusty conditions require extra air speed to manoeuver safely.</a:t>
            </a:r>
          </a:p>
          <a:p>
            <a:pPr lvl="0"/>
            <a:r>
              <a:rPr lang="en-CA" dirty="0"/>
              <a:t>Practice spin recoveries in simulator first and then in glider until student is comfortable handling them. Low altitude scenarios can be practiced in simulator.</a:t>
            </a:r>
          </a:p>
          <a:p>
            <a:pPr lvl="0"/>
            <a:r>
              <a:rPr lang="en-CA" dirty="0"/>
              <a:t>Practice correct approach speed and maintain correct speed in the circuit (see POH for glider). If speeds are not identified use technique identified in SOAR manual.</a:t>
            </a:r>
          </a:p>
          <a:p>
            <a:pPr lvl="0"/>
            <a:r>
              <a:rPr lang="en-CA" dirty="0"/>
              <a:t>If no type specific spin recovery technique identified in aircraft manuals (POH) use standard recovery technique in SOAR manual.</a:t>
            </a:r>
          </a:p>
          <a:p>
            <a:pPr lvl="0"/>
            <a:r>
              <a:rPr lang="en-CA" dirty="0"/>
              <a:t>Slightly slipping turns are safer than even </a:t>
            </a:r>
            <a:r>
              <a:rPr lang="en-CA" dirty="0" smtClean="0"/>
              <a:t>a slight over use of rudder in </a:t>
            </a:r>
            <a:r>
              <a:rPr lang="en-CA" dirty="0"/>
              <a:t>turns.</a:t>
            </a:r>
          </a:p>
          <a:p>
            <a:endParaRPr lang="en-CA" dirty="0"/>
          </a:p>
        </p:txBody>
      </p:sp>
    </p:spTree>
    <p:extLst>
      <p:ext uri="{BB962C8B-B14F-4D97-AF65-F5344CB8AC3E}">
        <p14:creationId xmlns:p14="http://schemas.microsoft.com/office/powerpoint/2010/main" val="1279219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How to avoid not returning to the airfield</a:t>
            </a:r>
            <a:endParaRPr lang="en-CA" dirty="0"/>
          </a:p>
        </p:txBody>
      </p:sp>
      <p:sp>
        <p:nvSpPr>
          <p:cNvPr id="3" name="Content Placeholder 2"/>
          <p:cNvSpPr>
            <a:spLocks noGrp="1"/>
          </p:cNvSpPr>
          <p:nvPr>
            <p:ph idx="1"/>
          </p:nvPr>
        </p:nvSpPr>
        <p:spPr/>
        <p:txBody>
          <a:bodyPr>
            <a:normAutofit fontScale="62500" lnSpcReduction="20000"/>
          </a:bodyPr>
          <a:lstStyle/>
          <a:p>
            <a:pPr lvl="0"/>
            <a:r>
              <a:rPr lang="en-CA" dirty="0"/>
              <a:t>Early in training establish boundaries for local flying that have safety margins for sink built in to return to the field (minimum sector altitudes). In stronger winds have them stay upwind of the airfield.</a:t>
            </a:r>
          </a:p>
          <a:p>
            <a:pPr lvl="0"/>
            <a:r>
              <a:rPr lang="en-CA" dirty="0"/>
              <a:t>Teach distance to glide and range estimations using the eye and map. Practice flight towards next cloud and estimating anticipated height loss using L/D, including into wind situations where speed needs to be increased for penetration.</a:t>
            </a:r>
          </a:p>
          <a:p>
            <a:pPr lvl="0"/>
            <a:r>
              <a:rPr lang="en-CA" dirty="0"/>
              <a:t>Practice students in final glides and estimating glide angle to the surface (while maintaining safe altitudes). Student to pick point of contact with ground if glide is continued.</a:t>
            </a:r>
          </a:p>
          <a:p>
            <a:pPr lvl="0"/>
            <a:r>
              <a:rPr lang="en-CA" dirty="0"/>
              <a:t>Teach what to look for in clouds to find lift and actions to take in sink.</a:t>
            </a:r>
          </a:p>
          <a:p>
            <a:pPr lvl="0"/>
            <a:r>
              <a:rPr lang="en-CA" dirty="0"/>
              <a:t>Have a glide calculator in glider and demonstrate its use.</a:t>
            </a:r>
          </a:p>
          <a:p>
            <a:pPr lvl="0"/>
            <a:r>
              <a:rPr lang="en-CA" dirty="0"/>
              <a:t>Teach how to be observant to changing weather patterns and fronts and the effect on winds/gusts and available lift (include basic cloud reading).</a:t>
            </a:r>
          </a:p>
          <a:p>
            <a:endParaRPr lang="en-CA" dirty="0"/>
          </a:p>
        </p:txBody>
      </p:sp>
    </p:spTree>
    <p:extLst>
      <p:ext uri="{BB962C8B-B14F-4D97-AF65-F5344CB8AC3E}">
        <p14:creationId xmlns:p14="http://schemas.microsoft.com/office/powerpoint/2010/main" val="295143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How to avoid mid-air collisions</a:t>
            </a:r>
            <a:endParaRPr lang="en-CA" dirty="0"/>
          </a:p>
        </p:txBody>
      </p:sp>
      <p:sp>
        <p:nvSpPr>
          <p:cNvPr id="3" name="Content Placeholder 2"/>
          <p:cNvSpPr>
            <a:spLocks noGrp="1"/>
          </p:cNvSpPr>
          <p:nvPr>
            <p:ph idx="1"/>
          </p:nvPr>
        </p:nvSpPr>
        <p:spPr>
          <a:xfrm>
            <a:off x="502920" y="530352"/>
            <a:ext cx="8183880" cy="4842864"/>
          </a:xfrm>
        </p:spPr>
        <p:txBody>
          <a:bodyPr>
            <a:normAutofit fontScale="47500" lnSpcReduction="20000"/>
          </a:bodyPr>
          <a:lstStyle/>
          <a:p>
            <a:pPr lvl="0"/>
            <a:r>
              <a:rPr lang="en-CA" dirty="0"/>
              <a:t>Understand the limitations of the human eye and eye sight. (see CFI for PPP on Collision Avoidance)</a:t>
            </a:r>
          </a:p>
          <a:p>
            <a:pPr lvl="0"/>
            <a:r>
              <a:rPr lang="en-CA" dirty="0"/>
              <a:t>Practice and Teach correct scan technique to overcome many of the limitations.</a:t>
            </a:r>
          </a:p>
          <a:p>
            <a:pPr lvl="0"/>
            <a:r>
              <a:rPr lang="en-CA" dirty="0"/>
              <a:t>Demand a correct scan technique from students before all maneuvers by stopping execution of a turn if scan was not done adequately.</a:t>
            </a:r>
          </a:p>
          <a:p>
            <a:pPr lvl="0"/>
            <a:r>
              <a:rPr lang="en-CA" dirty="0"/>
              <a:t>Teach the seven types of lookout.</a:t>
            </a:r>
          </a:p>
          <a:p>
            <a:pPr lvl="0"/>
            <a:r>
              <a:rPr lang="en-CA" dirty="0"/>
              <a:t>Use all available eyes and establish dialogue with student/passenger by alerting each other about traffic and state out loud </a:t>
            </a:r>
            <a:r>
              <a:rPr lang="en-CA" dirty="0" smtClean="0"/>
              <a:t>“clear right/left” </a:t>
            </a:r>
            <a:r>
              <a:rPr lang="en-CA" dirty="0"/>
              <a:t>when making turns to indicate the pilot has not seen a conflict.</a:t>
            </a:r>
          </a:p>
          <a:p>
            <a:pPr lvl="0"/>
            <a:r>
              <a:rPr lang="en-CA" dirty="0"/>
              <a:t>Avoid the third glider trap (once a glider is located don’t assume another threat is not present).</a:t>
            </a:r>
          </a:p>
          <a:p>
            <a:pPr lvl="0"/>
            <a:r>
              <a:rPr lang="en-CA" dirty="0"/>
              <a:t>Monitor and </a:t>
            </a:r>
            <a:r>
              <a:rPr lang="en-CA" u="sng" dirty="0"/>
              <a:t>use a radio</a:t>
            </a:r>
            <a:r>
              <a:rPr lang="en-CA" dirty="0"/>
              <a:t> correctly and avoid temptation to turn off or down the volume so you can’t hear it when teaching.</a:t>
            </a:r>
          </a:p>
          <a:p>
            <a:pPr lvl="0"/>
            <a:r>
              <a:rPr lang="en-CA" dirty="0"/>
              <a:t>Use the radio for position reporting (follow MF discipline) and your intensions especially if executing non-standard pattern of maneuvers.</a:t>
            </a:r>
          </a:p>
          <a:p>
            <a:pPr lvl="0"/>
            <a:r>
              <a:rPr lang="en-CA" dirty="0"/>
              <a:t>Identify high risk collision areas for your students </a:t>
            </a:r>
            <a:r>
              <a:rPr lang="en-CA" dirty="0" smtClean="0"/>
              <a:t>including airline traffic lanes and </a:t>
            </a:r>
            <a:r>
              <a:rPr lang="en-CA" dirty="0"/>
              <a:t>below your flight path in the circuit and how to look there.</a:t>
            </a:r>
          </a:p>
          <a:p>
            <a:pPr lvl="0"/>
            <a:r>
              <a:rPr lang="en-CA" dirty="0"/>
              <a:t>Use PowerFLARM to identify conflicts and react appropriately when collision imminent </a:t>
            </a:r>
            <a:r>
              <a:rPr lang="en-CA" dirty="0" smtClean="0"/>
              <a:t>(no reaction will result in collision).</a:t>
            </a:r>
            <a:endParaRPr lang="en-CA" dirty="0"/>
          </a:p>
          <a:p>
            <a:pPr lvl="0"/>
            <a:r>
              <a:rPr lang="en-CA" dirty="0"/>
              <a:t>Teach proper look out for thermal entry/exit procedures and thermal etiquette before first solo.</a:t>
            </a:r>
          </a:p>
          <a:p>
            <a:pPr lvl="0"/>
            <a:r>
              <a:rPr lang="en-CA" dirty="0"/>
              <a:t>Use 126.7 for x-country position reporting and switch to 123.4 glider frequency only when you wish to chat.</a:t>
            </a:r>
          </a:p>
          <a:p>
            <a:pPr lvl="0"/>
            <a:r>
              <a:rPr lang="en-CA" dirty="0"/>
              <a:t>Although not avoidance, wear a parachute for when all else fails. Remember the area around the aerodrome and circuit are the most dangerous.</a:t>
            </a:r>
          </a:p>
          <a:p>
            <a:endParaRPr lang="en-CA" dirty="0"/>
          </a:p>
        </p:txBody>
      </p:sp>
    </p:spTree>
    <p:extLst>
      <p:ext uri="{BB962C8B-B14F-4D97-AF65-F5344CB8AC3E}">
        <p14:creationId xmlns:p14="http://schemas.microsoft.com/office/powerpoint/2010/main" val="990156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SAC INSTRUCTOR RATINGS</a:t>
            </a:r>
            <a:endParaRPr lang="en-CA" dirty="0"/>
          </a:p>
        </p:txBody>
      </p:sp>
      <p:sp>
        <p:nvSpPr>
          <p:cNvPr id="5" name="Content Placeholder 4"/>
          <p:cNvSpPr>
            <a:spLocks noGrp="1"/>
          </p:cNvSpPr>
          <p:nvPr>
            <p:ph sz="half" idx="1"/>
          </p:nvPr>
        </p:nvSpPr>
        <p:spPr/>
        <p:txBody>
          <a:bodyPr>
            <a:normAutofit fontScale="85000" lnSpcReduction="20000"/>
          </a:bodyPr>
          <a:lstStyle/>
          <a:p>
            <a:pPr marL="0" indent="0" algn="ctr">
              <a:buNone/>
            </a:pPr>
            <a:r>
              <a:rPr lang="en-CA" dirty="0" smtClean="0"/>
              <a:t>CLASS II</a:t>
            </a:r>
          </a:p>
          <a:p>
            <a:r>
              <a:rPr lang="en-CA" dirty="0" smtClean="0"/>
              <a:t>Prerequisites</a:t>
            </a:r>
          </a:p>
          <a:p>
            <a:pPr marL="0" indent="0">
              <a:buNone/>
            </a:pPr>
            <a:r>
              <a:rPr lang="en-CA" dirty="0" smtClean="0"/>
              <a:t>-Class III rating</a:t>
            </a:r>
          </a:p>
          <a:p>
            <a:pPr marL="0" indent="0">
              <a:buNone/>
            </a:pPr>
            <a:r>
              <a:rPr lang="en-CA" dirty="0" smtClean="0"/>
              <a:t>- time &amp; experience</a:t>
            </a:r>
          </a:p>
          <a:p>
            <a:pPr marL="0" indent="0">
              <a:buNone/>
            </a:pPr>
            <a:r>
              <a:rPr lang="en-CA" dirty="0" smtClean="0"/>
              <a:t>- CFI recommend</a:t>
            </a:r>
          </a:p>
          <a:p>
            <a:r>
              <a:rPr lang="en-CA" dirty="0" smtClean="0"/>
              <a:t>Standards (update)</a:t>
            </a:r>
          </a:p>
          <a:p>
            <a:r>
              <a:rPr lang="en-CA" dirty="0" smtClean="0"/>
              <a:t>Curriculum (update)</a:t>
            </a:r>
          </a:p>
          <a:p>
            <a:r>
              <a:rPr lang="en-CA" dirty="0" smtClean="0"/>
              <a:t>Solo Discussion</a:t>
            </a:r>
          </a:p>
          <a:p>
            <a:pPr marL="0" indent="0">
              <a:buNone/>
            </a:pPr>
            <a:r>
              <a:rPr lang="en-CA" dirty="0" smtClean="0"/>
              <a:t>- solo standards</a:t>
            </a:r>
          </a:p>
          <a:p>
            <a:pPr marL="0" indent="0">
              <a:buNone/>
            </a:pPr>
            <a:r>
              <a:rPr lang="en-CA" dirty="0" smtClean="0"/>
              <a:t>- Soft skills</a:t>
            </a:r>
          </a:p>
          <a:p>
            <a:endParaRPr lang="en-CA" dirty="0" smtClean="0"/>
          </a:p>
        </p:txBody>
      </p:sp>
      <p:sp>
        <p:nvSpPr>
          <p:cNvPr id="6" name="Content Placeholder 5"/>
          <p:cNvSpPr>
            <a:spLocks noGrp="1"/>
          </p:cNvSpPr>
          <p:nvPr>
            <p:ph sz="half" idx="2"/>
          </p:nvPr>
        </p:nvSpPr>
        <p:spPr/>
        <p:txBody>
          <a:bodyPr>
            <a:normAutofit fontScale="85000" lnSpcReduction="20000"/>
          </a:bodyPr>
          <a:lstStyle/>
          <a:p>
            <a:pPr marL="0" indent="0" algn="ctr">
              <a:buNone/>
            </a:pPr>
            <a:r>
              <a:rPr lang="en-CA" dirty="0" smtClean="0"/>
              <a:t>CLASS I</a:t>
            </a:r>
          </a:p>
          <a:p>
            <a:r>
              <a:rPr lang="en-CA" dirty="0"/>
              <a:t>Prerequisites</a:t>
            </a:r>
          </a:p>
          <a:p>
            <a:pPr marL="0" indent="0">
              <a:buNone/>
            </a:pPr>
            <a:r>
              <a:rPr lang="en-CA" dirty="0"/>
              <a:t>-Class </a:t>
            </a:r>
            <a:r>
              <a:rPr lang="en-CA" dirty="0" smtClean="0"/>
              <a:t>II </a:t>
            </a:r>
            <a:r>
              <a:rPr lang="en-CA" dirty="0"/>
              <a:t>rating</a:t>
            </a:r>
          </a:p>
          <a:p>
            <a:pPr marL="0" indent="0">
              <a:buNone/>
            </a:pPr>
            <a:r>
              <a:rPr lang="en-CA" dirty="0"/>
              <a:t>- time &amp; experience</a:t>
            </a:r>
          </a:p>
          <a:p>
            <a:pPr marL="0" indent="0">
              <a:buNone/>
            </a:pPr>
            <a:r>
              <a:rPr lang="en-CA" dirty="0"/>
              <a:t>- CFI recommend</a:t>
            </a:r>
          </a:p>
          <a:p>
            <a:r>
              <a:rPr lang="en-CA" dirty="0"/>
              <a:t>Standards (update)</a:t>
            </a:r>
          </a:p>
          <a:p>
            <a:r>
              <a:rPr lang="en-CA" dirty="0"/>
              <a:t>Curriculum (update)</a:t>
            </a:r>
          </a:p>
          <a:p>
            <a:r>
              <a:rPr lang="en-CA" dirty="0" smtClean="0"/>
              <a:t>Licence standards</a:t>
            </a:r>
          </a:p>
          <a:p>
            <a:r>
              <a:rPr lang="en-CA" dirty="0" smtClean="0"/>
              <a:t>Test standards guide</a:t>
            </a:r>
          </a:p>
          <a:p>
            <a:r>
              <a:rPr lang="en-CA" dirty="0" smtClean="0"/>
              <a:t>Conduct of Flight test (air exercise)</a:t>
            </a:r>
          </a:p>
          <a:p>
            <a:r>
              <a:rPr lang="en-CA" dirty="0" smtClean="0"/>
              <a:t>Leadership discussion</a:t>
            </a:r>
          </a:p>
          <a:p>
            <a:r>
              <a:rPr lang="en-CA" dirty="0" smtClean="0"/>
              <a:t>Authorised Person training</a:t>
            </a:r>
            <a:endParaRPr lang="en-CA" dirty="0"/>
          </a:p>
        </p:txBody>
      </p:sp>
    </p:spTree>
    <p:extLst>
      <p:ext uri="{BB962C8B-B14F-4D97-AF65-F5344CB8AC3E}">
        <p14:creationId xmlns:p14="http://schemas.microsoft.com/office/powerpoint/2010/main" val="994451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Where does this apply?</a:t>
            </a:r>
            <a:endParaRPr lang="en-CA" dirty="0"/>
          </a:p>
        </p:txBody>
      </p:sp>
      <p:sp>
        <p:nvSpPr>
          <p:cNvPr id="3" name="Content Placeholder 2"/>
          <p:cNvSpPr>
            <a:spLocks noGrp="1"/>
          </p:cNvSpPr>
          <p:nvPr>
            <p:ph idx="1"/>
          </p:nvPr>
        </p:nvSpPr>
        <p:spPr/>
        <p:txBody>
          <a:bodyPr>
            <a:normAutofit/>
          </a:bodyPr>
          <a:lstStyle/>
          <a:p>
            <a:r>
              <a:rPr lang="en-CA" dirty="0" smtClean="0"/>
              <a:t>Curriculum – what is being taught and when</a:t>
            </a:r>
          </a:p>
          <a:p>
            <a:r>
              <a:rPr lang="en-CA" dirty="0" smtClean="0"/>
              <a:t>Pedagogy – how the information is passed</a:t>
            </a:r>
          </a:p>
          <a:p>
            <a:r>
              <a:rPr lang="en-CA" dirty="0" smtClean="0"/>
              <a:t>Testing </a:t>
            </a:r>
          </a:p>
          <a:p>
            <a:pPr lvl="1"/>
            <a:r>
              <a:rPr lang="en-CA" dirty="0" smtClean="0"/>
              <a:t>What performance is expected from student</a:t>
            </a:r>
          </a:p>
          <a:p>
            <a:pPr lvl="1"/>
            <a:r>
              <a:rPr lang="en-CA" dirty="0" smtClean="0"/>
              <a:t>How the instructor measures the performance</a:t>
            </a:r>
          </a:p>
          <a:p>
            <a:pPr lvl="1"/>
            <a:r>
              <a:rPr lang="en-CA" dirty="0" smtClean="0"/>
              <a:t>How performance is recorded</a:t>
            </a:r>
          </a:p>
          <a:p>
            <a:pPr lvl="1"/>
            <a:r>
              <a:rPr lang="en-CA" dirty="0" smtClean="0"/>
              <a:t>How that performance is shared</a:t>
            </a:r>
            <a:endParaRPr lang="en-CA" dirty="0"/>
          </a:p>
          <a:p>
            <a:r>
              <a:rPr lang="en-CA" dirty="0" smtClean="0"/>
              <a:t>Safety</a:t>
            </a:r>
            <a:endParaRPr lang="en-CA" dirty="0"/>
          </a:p>
        </p:txBody>
      </p:sp>
    </p:spTree>
    <p:extLst>
      <p:ext uri="{BB962C8B-B14F-4D97-AF65-F5344CB8AC3E}">
        <p14:creationId xmlns:p14="http://schemas.microsoft.com/office/powerpoint/2010/main" val="538652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Conclusion</a:t>
            </a:r>
            <a:endParaRPr lang="en-CA" dirty="0"/>
          </a:p>
        </p:txBody>
      </p:sp>
      <p:sp>
        <p:nvSpPr>
          <p:cNvPr id="3" name="Content Placeholder 2"/>
          <p:cNvSpPr>
            <a:spLocks noGrp="1"/>
          </p:cNvSpPr>
          <p:nvPr>
            <p:ph idx="1"/>
          </p:nvPr>
        </p:nvSpPr>
        <p:spPr/>
        <p:txBody>
          <a:bodyPr>
            <a:normAutofit lnSpcReduction="10000"/>
          </a:bodyPr>
          <a:lstStyle/>
          <a:p>
            <a:r>
              <a:rPr lang="en-CA" dirty="0" smtClean="0"/>
              <a:t>Standards (what where why &amp; how)</a:t>
            </a:r>
          </a:p>
          <a:p>
            <a:pPr marL="502920" lvl="2" indent="-265176">
              <a:buSzPct val="80000"/>
              <a:buFont typeface="Wingdings 2"/>
              <a:buChar char=""/>
            </a:pPr>
            <a:r>
              <a:rPr lang="en-CA" dirty="0"/>
              <a:t>Curriculum, </a:t>
            </a:r>
            <a:endParaRPr lang="en-CA" dirty="0" smtClean="0"/>
          </a:p>
          <a:p>
            <a:pPr marL="502920" lvl="2" indent="-265176">
              <a:buSzPct val="80000"/>
              <a:buFont typeface="Wingdings 2"/>
              <a:buChar char=""/>
            </a:pPr>
            <a:r>
              <a:rPr lang="en-CA" dirty="0" smtClean="0"/>
              <a:t>pedagogy</a:t>
            </a:r>
            <a:r>
              <a:rPr lang="en-CA" dirty="0"/>
              <a:t>, </a:t>
            </a:r>
            <a:endParaRPr lang="en-CA" dirty="0" smtClean="0"/>
          </a:p>
          <a:p>
            <a:pPr marL="502920" lvl="2" indent="-265176">
              <a:buSzPct val="80000"/>
              <a:buFont typeface="Wingdings 2"/>
              <a:buChar char=""/>
            </a:pPr>
            <a:r>
              <a:rPr lang="en-CA" dirty="0" smtClean="0"/>
              <a:t>testing</a:t>
            </a:r>
            <a:r>
              <a:rPr lang="en-CA" dirty="0"/>
              <a:t>, </a:t>
            </a:r>
            <a:endParaRPr lang="en-CA" dirty="0" smtClean="0"/>
          </a:p>
          <a:p>
            <a:pPr marL="502920" lvl="2" indent="-265176">
              <a:buSzPct val="80000"/>
              <a:buFont typeface="Wingdings 2"/>
              <a:buChar char=""/>
            </a:pPr>
            <a:r>
              <a:rPr lang="en-CA" dirty="0" smtClean="0"/>
              <a:t>safety </a:t>
            </a:r>
            <a:r>
              <a:rPr lang="en-CA" dirty="0"/>
              <a:t>&amp; HF integration, </a:t>
            </a:r>
            <a:endParaRPr lang="en-CA" dirty="0" smtClean="0"/>
          </a:p>
          <a:p>
            <a:pPr marL="502920" lvl="2" indent="-265176">
              <a:buSzPct val="80000"/>
              <a:buFont typeface="Wingdings 2"/>
              <a:buChar char=""/>
            </a:pPr>
            <a:r>
              <a:rPr lang="en-CA" dirty="0" smtClean="0"/>
              <a:t>feedback</a:t>
            </a:r>
            <a:r>
              <a:rPr lang="en-CA" dirty="0"/>
              <a:t>, </a:t>
            </a:r>
            <a:endParaRPr lang="en-CA" dirty="0" smtClean="0"/>
          </a:p>
          <a:p>
            <a:pPr marL="502920" lvl="2" indent="-265176">
              <a:buSzPct val="80000"/>
              <a:buFont typeface="Wingdings 2"/>
              <a:buChar char=""/>
            </a:pPr>
            <a:r>
              <a:rPr lang="en-CA" dirty="0" smtClean="0"/>
              <a:t>problem areas</a:t>
            </a:r>
          </a:p>
          <a:p>
            <a:pPr marL="502920" lvl="2" indent="-265176">
              <a:buSzPct val="80000"/>
              <a:buFont typeface="Wingdings 2"/>
              <a:buChar char=""/>
            </a:pPr>
            <a:r>
              <a:rPr lang="en-CA" dirty="0" smtClean="0"/>
              <a:t>Instructor Class</a:t>
            </a:r>
            <a:endParaRPr lang="en-CA" dirty="0"/>
          </a:p>
          <a:p>
            <a:endParaRPr lang="en-CA" dirty="0"/>
          </a:p>
          <a:p>
            <a:pPr marL="265176" lvl="1" indent="-265176">
              <a:buSzPct val="80000"/>
              <a:buFont typeface="Wingdings 2"/>
              <a:buChar char=""/>
            </a:pPr>
            <a:r>
              <a:rPr lang="en-CA" sz="2800" dirty="0"/>
              <a:t>How to avoid training </a:t>
            </a:r>
            <a:r>
              <a:rPr lang="en-CA" sz="2800" dirty="0" smtClean="0"/>
              <a:t>accidents – Teaching standards</a:t>
            </a:r>
            <a:endParaRPr lang="en-CA" sz="2800" dirty="0"/>
          </a:p>
          <a:p>
            <a:endParaRPr lang="en-CA" dirty="0" smtClean="0"/>
          </a:p>
          <a:p>
            <a:pPr lvl="1"/>
            <a:endParaRPr lang="en-CA" dirty="0"/>
          </a:p>
        </p:txBody>
      </p:sp>
    </p:spTree>
    <p:extLst>
      <p:ext uri="{BB962C8B-B14F-4D97-AF65-F5344CB8AC3E}">
        <p14:creationId xmlns:p14="http://schemas.microsoft.com/office/powerpoint/2010/main" val="2396399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CA" dirty="0" smtClean="0"/>
              <a:t>Questions/Discussion?</a:t>
            </a:r>
            <a:endParaRPr lang="en-CA" dirty="0"/>
          </a:p>
        </p:txBody>
      </p:sp>
      <p:sp>
        <p:nvSpPr>
          <p:cNvPr id="2" name="Subtitle 1"/>
          <p:cNvSpPr>
            <a:spLocks noGrp="1"/>
          </p:cNvSpPr>
          <p:nvPr>
            <p:ph type="subTitle" idx="1"/>
          </p:nvPr>
        </p:nvSpPr>
        <p:spPr/>
        <p:txBody>
          <a:bodyPr/>
          <a:lstStyle/>
          <a:p>
            <a:pPr algn="ctr"/>
            <a:r>
              <a:rPr lang="en-CA" dirty="0" smtClean="0"/>
              <a:t>Are we all on the same page?</a:t>
            </a:r>
            <a:endParaRPr lang="en-CA" dirty="0"/>
          </a:p>
        </p:txBody>
      </p:sp>
    </p:spTree>
    <p:extLst>
      <p:ext uri="{BB962C8B-B14F-4D97-AF65-F5344CB8AC3E}">
        <p14:creationId xmlns:p14="http://schemas.microsoft.com/office/powerpoint/2010/main" val="6346115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Syndicate Discussion</a:t>
            </a:r>
            <a:endParaRPr lang="en-CA" dirty="0"/>
          </a:p>
        </p:txBody>
      </p:sp>
      <p:sp>
        <p:nvSpPr>
          <p:cNvPr id="4" name="Content Placeholder 3"/>
          <p:cNvSpPr>
            <a:spLocks noGrp="1"/>
          </p:cNvSpPr>
          <p:nvPr>
            <p:ph idx="1"/>
          </p:nvPr>
        </p:nvSpPr>
        <p:spPr/>
        <p:txBody>
          <a:bodyPr/>
          <a:lstStyle/>
          <a:p>
            <a:r>
              <a:rPr lang="en-CA" dirty="0" smtClean="0"/>
              <a:t>Do we need standards?</a:t>
            </a:r>
          </a:p>
          <a:p>
            <a:r>
              <a:rPr lang="en-CA" dirty="0" smtClean="0"/>
              <a:t>Who should set SAC standards?</a:t>
            </a:r>
          </a:p>
          <a:p>
            <a:r>
              <a:rPr lang="en-CA" dirty="0" smtClean="0"/>
              <a:t>What needs to be standardized?</a:t>
            </a:r>
          </a:p>
          <a:p>
            <a:r>
              <a:rPr lang="en-CA" dirty="0" smtClean="0"/>
              <a:t>What further actions are required?</a:t>
            </a:r>
            <a:endParaRPr lang="en-CA" dirty="0"/>
          </a:p>
        </p:txBody>
      </p:sp>
    </p:spTree>
    <p:extLst>
      <p:ext uri="{BB962C8B-B14F-4D97-AF65-F5344CB8AC3E}">
        <p14:creationId xmlns:p14="http://schemas.microsoft.com/office/powerpoint/2010/main" val="3776465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Standards?</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Reduces the single most frustrating issue for students</a:t>
            </a:r>
          </a:p>
          <a:p>
            <a:r>
              <a:rPr lang="en-CA" dirty="0" smtClean="0"/>
              <a:t>Lessens the impact of high instructor turn over – volunteer status</a:t>
            </a:r>
          </a:p>
          <a:p>
            <a:r>
              <a:rPr lang="en-CA" dirty="0" smtClean="0"/>
              <a:t>Reduces unintended consequences – safety repercussions, hazard avoidance/risk mitigation</a:t>
            </a:r>
          </a:p>
          <a:p>
            <a:r>
              <a:rPr lang="en-CA" dirty="0" smtClean="0"/>
              <a:t>Shortens learning curves for students</a:t>
            </a:r>
          </a:p>
          <a:p>
            <a:r>
              <a:rPr lang="en-CA" dirty="0" smtClean="0"/>
              <a:t>Improves credibility as a teaching organization</a:t>
            </a:r>
          </a:p>
          <a:p>
            <a:r>
              <a:rPr lang="en-CA" dirty="0" smtClean="0"/>
              <a:t>Reduces instructor anxiety</a:t>
            </a:r>
          </a:p>
          <a:p>
            <a:pPr marL="0" indent="0">
              <a:buNone/>
            </a:pPr>
            <a:endParaRPr lang="en-CA" dirty="0"/>
          </a:p>
        </p:txBody>
      </p:sp>
    </p:spTree>
    <p:extLst>
      <p:ext uri="{BB962C8B-B14F-4D97-AF65-F5344CB8AC3E}">
        <p14:creationId xmlns:p14="http://schemas.microsoft.com/office/powerpoint/2010/main" val="2405513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Some problem areas</a:t>
            </a:r>
            <a:endParaRPr lang="en-CA" dirty="0"/>
          </a:p>
        </p:txBody>
      </p:sp>
      <p:sp>
        <p:nvSpPr>
          <p:cNvPr id="3" name="Content Placeholder 2"/>
          <p:cNvSpPr>
            <a:spLocks noGrp="1"/>
          </p:cNvSpPr>
          <p:nvPr>
            <p:ph idx="1"/>
          </p:nvPr>
        </p:nvSpPr>
        <p:spPr/>
        <p:txBody>
          <a:bodyPr>
            <a:normAutofit fontScale="55000" lnSpcReduction="20000"/>
          </a:bodyPr>
          <a:lstStyle/>
          <a:p>
            <a:r>
              <a:rPr lang="en-CA" dirty="0" smtClean="0"/>
              <a:t>Preparatory Ground Instruction (quality and quantity)</a:t>
            </a:r>
          </a:p>
          <a:p>
            <a:r>
              <a:rPr lang="en-CA" dirty="0" smtClean="0"/>
              <a:t>Stall - lower nose recovery</a:t>
            </a:r>
          </a:p>
          <a:p>
            <a:r>
              <a:rPr lang="en-CA" dirty="0" smtClean="0"/>
              <a:t>Spin - inadequate training/stall symptoms</a:t>
            </a:r>
          </a:p>
          <a:p>
            <a:r>
              <a:rPr lang="en-CA" dirty="0" smtClean="0"/>
              <a:t>Gear operation – supervision</a:t>
            </a:r>
          </a:p>
          <a:p>
            <a:r>
              <a:rPr lang="en-CA" dirty="0" smtClean="0"/>
              <a:t>Rectangular patterns/offset</a:t>
            </a:r>
          </a:p>
          <a:p>
            <a:r>
              <a:rPr lang="en-CA" dirty="0" smtClean="0"/>
              <a:t>Teaching the circuit – too early/too much info</a:t>
            </a:r>
          </a:p>
          <a:p>
            <a:r>
              <a:rPr lang="en-CA" dirty="0" smtClean="0"/>
              <a:t>Rope break sequence – primacy</a:t>
            </a:r>
          </a:p>
          <a:p>
            <a:r>
              <a:rPr lang="en-CA" dirty="0" smtClean="0"/>
              <a:t>Teach landing then approach, then circuit</a:t>
            </a:r>
          </a:p>
          <a:p>
            <a:r>
              <a:rPr lang="en-CA" dirty="0" smtClean="0"/>
              <a:t>Lack of quiet periods after demos (demo, demo with explanation, practice)</a:t>
            </a:r>
          </a:p>
          <a:p>
            <a:r>
              <a:rPr lang="en-CA" dirty="0" smtClean="0"/>
              <a:t>Too much info during a lesson in general</a:t>
            </a:r>
          </a:p>
          <a:p>
            <a:r>
              <a:rPr lang="en-CA" dirty="0" smtClean="0"/>
              <a:t>Instructor talking when student flying</a:t>
            </a:r>
          </a:p>
          <a:p>
            <a:r>
              <a:rPr lang="en-CA" dirty="0" smtClean="0"/>
              <a:t>Instructor not ready on controls at critical times (“good pilot” risk)</a:t>
            </a:r>
          </a:p>
          <a:p>
            <a:r>
              <a:rPr lang="en-CA" dirty="0" smtClean="0"/>
              <a:t>Instructor moving controls but not telling student</a:t>
            </a:r>
          </a:p>
          <a:p>
            <a:r>
              <a:rPr lang="en-CA" dirty="0" smtClean="0"/>
              <a:t>Pre- landing checks before high key</a:t>
            </a:r>
          </a:p>
          <a:p>
            <a:r>
              <a:rPr lang="en-CA" dirty="0" smtClean="0"/>
              <a:t>Checklists differences and walk around omitted</a:t>
            </a:r>
          </a:p>
          <a:p>
            <a:r>
              <a:rPr lang="en-CA" dirty="0" smtClean="0"/>
              <a:t>Training accidents with/without instructors</a:t>
            </a:r>
            <a:endParaRPr lang="en-CA" dirty="0"/>
          </a:p>
        </p:txBody>
      </p:sp>
    </p:spTree>
    <p:extLst>
      <p:ext uri="{BB962C8B-B14F-4D97-AF65-F5344CB8AC3E}">
        <p14:creationId xmlns:p14="http://schemas.microsoft.com/office/powerpoint/2010/main" val="365181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Curriculum</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Stages &amp; content rationale</a:t>
            </a:r>
          </a:p>
          <a:p>
            <a:r>
              <a:rPr lang="en-CA" dirty="0" smtClean="0"/>
              <a:t>Sequencing rationale</a:t>
            </a:r>
          </a:p>
          <a:p>
            <a:pPr lvl="1"/>
            <a:r>
              <a:rPr lang="en-CA" dirty="0" smtClean="0"/>
              <a:t>Primary controls &amp; gentle turns</a:t>
            </a:r>
          </a:p>
          <a:p>
            <a:pPr lvl="1"/>
            <a:r>
              <a:rPr lang="en-CA" dirty="0" smtClean="0"/>
              <a:t>Stalls</a:t>
            </a:r>
          </a:p>
          <a:p>
            <a:pPr lvl="1"/>
            <a:r>
              <a:rPr lang="en-CA" dirty="0" smtClean="0"/>
              <a:t>The landing</a:t>
            </a:r>
          </a:p>
          <a:p>
            <a:pPr lvl="1"/>
            <a:r>
              <a:rPr lang="en-CA" dirty="0" smtClean="0"/>
              <a:t>The circuit</a:t>
            </a:r>
          </a:p>
          <a:p>
            <a:pPr lvl="1"/>
            <a:r>
              <a:rPr lang="en-CA" dirty="0" smtClean="0"/>
              <a:t>Rope Breaks</a:t>
            </a:r>
          </a:p>
          <a:p>
            <a:pPr lvl="1"/>
            <a:r>
              <a:rPr lang="en-CA" dirty="0" smtClean="0"/>
              <a:t>Spins</a:t>
            </a:r>
          </a:p>
          <a:p>
            <a:r>
              <a:rPr lang="en-CA" dirty="0" smtClean="0"/>
              <a:t>Human Factors integration(HF teaching opportunities)</a:t>
            </a:r>
          </a:p>
          <a:p>
            <a:r>
              <a:rPr lang="en-CA" dirty="0" smtClean="0"/>
              <a:t>Safety integration – proactive safety culture, formalized safety training</a:t>
            </a:r>
          </a:p>
          <a:p>
            <a:endParaRPr lang="en-CA" dirty="0"/>
          </a:p>
        </p:txBody>
      </p:sp>
    </p:spTree>
    <p:extLst>
      <p:ext uri="{BB962C8B-B14F-4D97-AF65-F5344CB8AC3E}">
        <p14:creationId xmlns:p14="http://schemas.microsoft.com/office/powerpoint/2010/main" val="3426769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Instructor Course Objectives</a:t>
            </a:r>
            <a:endParaRPr lang="en-CA" dirty="0"/>
          </a:p>
        </p:txBody>
      </p:sp>
      <p:sp>
        <p:nvSpPr>
          <p:cNvPr id="3" name="Content Placeholder 2"/>
          <p:cNvSpPr>
            <a:spLocks noGrp="1"/>
          </p:cNvSpPr>
          <p:nvPr>
            <p:ph idx="1"/>
          </p:nvPr>
        </p:nvSpPr>
        <p:spPr/>
        <p:txBody>
          <a:bodyPr>
            <a:normAutofit fontScale="70000" lnSpcReduction="20000"/>
          </a:bodyPr>
          <a:lstStyle/>
          <a:p>
            <a:r>
              <a:rPr lang="en-US" dirty="0" smtClean="0"/>
              <a:t>Safety </a:t>
            </a:r>
            <a:r>
              <a:rPr lang="en-US" dirty="0"/>
              <a:t>throughout the spectrum of flight training</a:t>
            </a:r>
            <a:endParaRPr lang="en-CA" dirty="0"/>
          </a:p>
          <a:p>
            <a:r>
              <a:rPr lang="en-US" dirty="0"/>
              <a:t>Instructor/student Teaching Theory</a:t>
            </a:r>
            <a:endParaRPr lang="en-CA" dirty="0"/>
          </a:p>
          <a:p>
            <a:r>
              <a:rPr lang="en-US" dirty="0"/>
              <a:t>Instructor Ethics and Attitudes</a:t>
            </a:r>
            <a:endParaRPr lang="en-CA" dirty="0"/>
          </a:p>
          <a:p>
            <a:r>
              <a:rPr lang="en-US" dirty="0"/>
              <a:t>Understanding of the Flight Exercises and a capability to perform </a:t>
            </a:r>
            <a:r>
              <a:rPr lang="en-US" dirty="0" smtClean="0"/>
              <a:t>demos </a:t>
            </a:r>
            <a:r>
              <a:rPr lang="en-US" dirty="0"/>
              <a:t>that student can replicate</a:t>
            </a:r>
            <a:endParaRPr lang="en-CA" dirty="0"/>
          </a:p>
          <a:p>
            <a:r>
              <a:rPr lang="en-US" dirty="0"/>
              <a:t>Analysis of student performance and ability to develop their skill/knowledge</a:t>
            </a:r>
            <a:endParaRPr lang="en-CA" dirty="0"/>
          </a:p>
          <a:p>
            <a:r>
              <a:rPr lang="en-US" dirty="0"/>
              <a:t>Communication that is effective in the classroom, flight line, and in the air.</a:t>
            </a:r>
            <a:endParaRPr lang="en-CA" dirty="0"/>
          </a:p>
          <a:p>
            <a:r>
              <a:rPr lang="en-US" dirty="0"/>
              <a:t>Human Factors integration into lesson planning</a:t>
            </a:r>
            <a:endParaRPr lang="en-CA" dirty="0"/>
          </a:p>
          <a:p>
            <a:pPr marL="0" indent="0">
              <a:buNone/>
            </a:pPr>
            <a:r>
              <a:rPr lang="en-US" dirty="0"/>
              <a:t> </a:t>
            </a:r>
            <a:endParaRPr lang="en-CA" dirty="0"/>
          </a:p>
          <a:p>
            <a:r>
              <a:rPr lang="en-US" dirty="0"/>
              <a:t>Note: instructing is serious business, but as instructors we must also have fun and enjoy the process. Otherwise, students will pick up on this and it can effect their motivation.</a:t>
            </a:r>
            <a:endParaRPr lang="en-CA" dirty="0"/>
          </a:p>
          <a:p>
            <a:endParaRPr lang="en-CA" dirty="0"/>
          </a:p>
        </p:txBody>
      </p:sp>
    </p:spTree>
    <p:extLst>
      <p:ext uri="{BB962C8B-B14F-4D97-AF65-F5344CB8AC3E}">
        <p14:creationId xmlns:p14="http://schemas.microsoft.com/office/powerpoint/2010/main" val="115803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18728" y="980728"/>
            <a:ext cx="7772400" cy="1828800"/>
          </a:xfrm>
        </p:spPr>
        <p:txBody>
          <a:bodyPr>
            <a:normAutofit/>
          </a:bodyPr>
          <a:lstStyle/>
          <a:p>
            <a:pPr algn="l"/>
            <a:r>
              <a:rPr lang="en-US" sz="3600" dirty="0" smtClean="0"/>
              <a:t>The standards include</a:t>
            </a:r>
            <a:r>
              <a:rPr lang="en-US" sz="3600" dirty="0"/>
              <a:t>:</a:t>
            </a:r>
            <a:endParaRPr lang="en-CA" sz="3600" dirty="0"/>
          </a:p>
        </p:txBody>
      </p:sp>
      <p:sp>
        <p:nvSpPr>
          <p:cNvPr id="5" name="Subtitle 4"/>
          <p:cNvSpPr>
            <a:spLocks noGrp="1"/>
          </p:cNvSpPr>
          <p:nvPr>
            <p:ph type="subTitle" idx="1"/>
          </p:nvPr>
        </p:nvSpPr>
        <p:spPr/>
        <p:txBody>
          <a:bodyPr/>
          <a:lstStyle/>
          <a:p>
            <a:endParaRPr lang="en-CA"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3573016"/>
            <a:ext cx="3888432" cy="2916324"/>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560" y="3573016"/>
            <a:ext cx="4104456" cy="2911598"/>
          </a:xfrm>
          <a:prstGeom prst="rect">
            <a:avLst/>
          </a:prstGeom>
        </p:spPr>
      </p:pic>
    </p:spTree>
    <p:extLst>
      <p:ext uri="{BB962C8B-B14F-4D97-AF65-F5344CB8AC3E}">
        <p14:creationId xmlns:p14="http://schemas.microsoft.com/office/powerpoint/2010/main" val="23998388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
            </a:r>
            <a:br>
              <a:rPr lang="en-CA" dirty="0"/>
            </a:br>
            <a:r>
              <a:rPr lang="en-US" dirty="0"/>
              <a:t> </a:t>
            </a:r>
            <a:r>
              <a:rPr lang="en-CA" dirty="0"/>
              <a:t/>
            </a:r>
            <a:br>
              <a:rPr lang="en-CA" dirty="0"/>
            </a:br>
            <a:r>
              <a:rPr lang="en-CA" dirty="0" smtClean="0"/>
              <a:t/>
            </a:r>
            <a:br>
              <a:rPr lang="en-CA" dirty="0" smtClean="0"/>
            </a:br>
            <a:r>
              <a:rPr lang="en-CA" dirty="0"/>
              <a:t/>
            </a:r>
            <a:br>
              <a:rPr lang="en-CA" dirty="0"/>
            </a:br>
            <a:r>
              <a:rPr lang="en-US" sz="2700" dirty="0" smtClean="0"/>
              <a:t>Instructors </a:t>
            </a:r>
            <a:r>
              <a:rPr lang="en-US" sz="2700" dirty="0"/>
              <a:t>must demonstrate a high level of safety practices and attitude on the course. Peoples’ lives will be entrusted to your tutorage.  This has to be your main priority, both for safety of the flight (your attitude and habits) and ingraining the safety attitude and behavior in your students. There are no compromises in this area.  There will be more about safety pitfalls later in this briefing and how to be prepared for what can go wrong.</a:t>
            </a:r>
            <a:r>
              <a:rPr lang="en-CA" dirty="0"/>
              <a:t/>
            </a:r>
            <a:br>
              <a:rPr lang="en-CA" dirty="0"/>
            </a:br>
            <a:r>
              <a:rPr lang="en-US" dirty="0"/>
              <a:t> </a:t>
            </a:r>
            <a:r>
              <a:rPr lang="en-CA" dirty="0"/>
              <a:t/>
            </a:r>
            <a:br>
              <a:rPr lang="en-CA" dirty="0"/>
            </a:br>
            <a:endParaRPr lang="en-CA" dirty="0"/>
          </a:p>
        </p:txBody>
      </p:sp>
      <p:sp>
        <p:nvSpPr>
          <p:cNvPr id="5" name="Text Placeholder 4"/>
          <p:cNvSpPr>
            <a:spLocks noGrp="1"/>
          </p:cNvSpPr>
          <p:nvPr>
            <p:ph type="body" idx="1"/>
          </p:nvPr>
        </p:nvSpPr>
        <p:spPr/>
        <p:txBody>
          <a:bodyPr/>
          <a:lstStyle/>
          <a:p>
            <a:endParaRPr lang="en-CA" dirty="0"/>
          </a:p>
        </p:txBody>
      </p:sp>
      <p:sp>
        <p:nvSpPr>
          <p:cNvPr id="6" name="Text Placeholder 3"/>
          <p:cNvSpPr txBox="1">
            <a:spLocks/>
          </p:cNvSpPr>
          <p:nvPr/>
        </p:nvSpPr>
        <p:spPr>
          <a:xfrm>
            <a:off x="539552" y="5013176"/>
            <a:ext cx="8183880" cy="420624"/>
          </a:xfrm>
          <a:prstGeom prst="rect">
            <a:avLst/>
          </a:prstGeom>
        </p:spPr>
        <p:txBody>
          <a:bodyPr vert="horz" lIns="118872" tIns="0" anchor="t">
            <a:noAutofit/>
          </a:bodyPr>
          <a:lstStyle>
            <a:lvl1pPr marL="0" marR="36576" indent="0" algn="l" rtl="0" eaLnBrk="1" latinLnBrk="0" hangingPunct="1">
              <a:spcBef>
                <a:spcPts val="0"/>
              </a:spcBef>
              <a:spcAft>
                <a:spcPts val="0"/>
              </a:spcAft>
              <a:buClr>
                <a:schemeClr val="accent1"/>
              </a:buClr>
              <a:buSzPct val="80000"/>
              <a:buFont typeface="Wingdings 2"/>
              <a:buNone/>
              <a:defRPr kumimoji="0" sz="1800" b="0" kern="1200">
                <a:solidFill>
                  <a:schemeClr val="accent1">
                    <a:shade val="50000"/>
                    <a:satMod val="110000"/>
                  </a:schemeClr>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None/>
              <a:defRPr kumimoji="0" sz="1800" kern="1200">
                <a:solidFill>
                  <a:schemeClr val="tx1">
                    <a:tint val="75000"/>
                  </a:schemeClr>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None/>
              <a:defRPr kumimoji="0" sz="1600" kern="1200">
                <a:solidFill>
                  <a:schemeClr val="tx1">
                    <a:tint val="75000"/>
                  </a:schemeClr>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None/>
              <a:defRPr kumimoji="0" sz="1400" kern="1200">
                <a:solidFill>
                  <a:schemeClr val="tx1">
                    <a:tint val="75000"/>
                  </a:schemeClr>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None/>
              <a:defRPr kumimoji="0" sz="1400" kern="1200">
                <a:solidFill>
                  <a:schemeClr val="tx1">
                    <a:tint val="75000"/>
                  </a:schemeClr>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r>
              <a:rPr lang="en-US" sz="3200" dirty="0" smtClean="0">
                <a:solidFill>
                  <a:schemeClr val="tx1"/>
                </a:solidFill>
                <a:latin typeface="+mj-lt"/>
              </a:rPr>
              <a:t>Safety</a:t>
            </a:r>
            <a:endParaRPr lang="en-CA" sz="3200" dirty="0">
              <a:solidFill>
                <a:schemeClr val="tx1"/>
              </a:solidFill>
              <a:latin typeface="+mj-lt"/>
            </a:endParaRPr>
          </a:p>
        </p:txBody>
      </p:sp>
    </p:spTree>
    <p:extLst>
      <p:ext uri="{BB962C8B-B14F-4D97-AF65-F5344CB8AC3E}">
        <p14:creationId xmlns:p14="http://schemas.microsoft.com/office/powerpoint/2010/main" val="14613011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642</TotalTime>
  <Words>3903</Words>
  <Application>Microsoft Office PowerPoint</Application>
  <PresentationFormat>On-screen Show (4:3)</PresentationFormat>
  <Paragraphs>379</Paragraphs>
  <Slides>32</Slides>
  <Notes>13</Notes>
  <HiddenSlides>1</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Aspect</vt:lpstr>
      <vt:lpstr>SAC INSTRUCTOR STANDARDS</vt:lpstr>
      <vt:lpstr>What are standards?</vt:lpstr>
      <vt:lpstr>Where does this apply?</vt:lpstr>
      <vt:lpstr>Why Standards?</vt:lpstr>
      <vt:lpstr>Some problem areas</vt:lpstr>
      <vt:lpstr>Curriculum</vt:lpstr>
      <vt:lpstr>Instructor Course Objectives</vt:lpstr>
      <vt:lpstr>The standards include:</vt:lpstr>
      <vt:lpstr>     Instructors must demonstrate a high level of safety practices and attitude on the course. Peoples’ lives will be entrusted to your tutorage.  This has to be your main priority, both for safety of the flight (your attitude and habits) and ingraining the safety attitude and behavior in your students. There are no compromises in this area.  There will be more about safety pitfalls later in this briefing and how to be prepared for what can go wrong.   </vt:lpstr>
      <vt:lpstr>  Airmanship Skills</vt:lpstr>
      <vt:lpstr>Airmanship Skills -continued</vt:lpstr>
      <vt:lpstr>Pedagogy</vt:lpstr>
      <vt:lpstr>Testing</vt:lpstr>
      <vt:lpstr>Human Factors Integration</vt:lpstr>
      <vt:lpstr>HF Examples</vt:lpstr>
      <vt:lpstr>HF Summary</vt:lpstr>
      <vt:lpstr>Safety Integration</vt:lpstr>
      <vt:lpstr>Safety Training Checklist</vt:lpstr>
      <vt:lpstr>Feedback</vt:lpstr>
      <vt:lpstr>How to Avoid Training Accidents</vt:lpstr>
      <vt:lpstr>How to avoid take off problems</vt:lpstr>
      <vt:lpstr>How to avoid undershoots  </vt:lpstr>
      <vt:lpstr>How to avoid hard landings 1</vt:lpstr>
      <vt:lpstr>How to avoid hard landings 2</vt:lpstr>
      <vt:lpstr>How to avoid PIO</vt:lpstr>
      <vt:lpstr>How to avoid stall/spins</vt:lpstr>
      <vt:lpstr>How to avoid not returning to the airfield</vt:lpstr>
      <vt:lpstr>How to avoid mid-air collisions</vt:lpstr>
      <vt:lpstr>SAC INSTRUCTOR RATINGS</vt:lpstr>
      <vt:lpstr>Conclusion</vt:lpstr>
      <vt:lpstr>Questions/Discussion?</vt:lpstr>
      <vt:lpstr>Syndicate Discussion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SAC INSTRUCTOR STANDARDS</dc:title>
  <dc:creator>Owner</dc:creator>
  <cp:lastModifiedBy>Owner</cp:lastModifiedBy>
  <cp:revision>63</cp:revision>
  <dcterms:created xsi:type="dcterms:W3CDTF">2011-08-31T16:23:55Z</dcterms:created>
  <dcterms:modified xsi:type="dcterms:W3CDTF">2013-09-20T20:19:43Z</dcterms:modified>
</cp:coreProperties>
</file>