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76"/>
  </p:notesMasterIdLst>
  <p:sldIdLst>
    <p:sldId id="256" r:id="rId2"/>
    <p:sldId id="278" r:id="rId3"/>
    <p:sldId id="271" r:id="rId4"/>
    <p:sldId id="257" r:id="rId5"/>
    <p:sldId id="258" r:id="rId6"/>
    <p:sldId id="307" r:id="rId7"/>
    <p:sldId id="300" r:id="rId8"/>
    <p:sldId id="309" r:id="rId9"/>
    <p:sldId id="328" r:id="rId10"/>
    <p:sldId id="329" r:id="rId11"/>
    <p:sldId id="330" r:id="rId12"/>
    <p:sldId id="260" r:id="rId13"/>
    <p:sldId id="277" r:id="rId14"/>
    <p:sldId id="272" r:id="rId15"/>
    <p:sldId id="275" r:id="rId16"/>
    <p:sldId id="261" r:id="rId17"/>
    <p:sldId id="332" r:id="rId18"/>
    <p:sldId id="273" r:id="rId19"/>
    <p:sldId id="279" r:id="rId20"/>
    <p:sldId id="280" r:id="rId21"/>
    <p:sldId id="274" r:id="rId22"/>
    <p:sldId id="298" r:id="rId23"/>
    <p:sldId id="325" r:id="rId24"/>
    <p:sldId id="326" r:id="rId25"/>
    <p:sldId id="327" r:id="rId26"/>
    <p:sldId id="262" r:id="rId27"/>
    <p:sldId id="281" r:id="rId28"/>
    <p:sldId id="292" r:id="rId29"/>
    <p:sldId id="291" r:id="rId30"/>
    <p:sldId id="289" r:id="rId31"/>
    <p:sldId id="290" r:id="rId32"/>
    <p:sldId id="282" r:id="rId33"/>
    <p:sldId id="263" r:id="rId34"/>
    <p:sldId id="304" r:id="rId35"/>
    <p:sldId id="283" r:id="rId36"/>
    <p:sldId id="264" r:id="rId37"/>
    <p:sldId id="305" r:id="rId38"/>
    <p:sldId id="306" r:id="rId39"/>
    <p:sldId id="308" r:id="rId40"/>
    <p:sldId id="285" r:id="rId41"/>
    <p:sldId id="310" r:id="rId42"/>
    <p:sldId id="265" r:id="rId43"/>
    <p:sldId id="266" r:id="rId44"/>
    <p:sldId id="267" r:id="rId45"/>
    <p:sldId id="333" r:id="rId46"/>
    <p:sldId id="301" r:id="rId47"/>
    <p:sldId id="302" r:id="rId48"/>
    <p:sldId id="287" r:id="rId49"/>
    <p:sldId id="288" r:id="rId50"/>
    <p:sldId id="297" r:id="rId51"/>
    <p:sldId id="293" r:id="rId52"/>
    <p:sldId id="294" r:id="rId53"/>
    <p:sldId id="295" r:id="rId54"/>
    <p:sldId id="296" r:id="rId55"/>
    <p:sldId id="303" r:id="rId56"/>
    <p:sldId id="268" r:id="rId57"/>
    <p:sldId id="269" r:id="rId58"/>
    <p:sldId id="299" r:id="rId59"/>
    <p:sldId id="270" r:id="rId60"/>
    <p:sldId id="315" r:id="rId61"/>
    <p:sldId id="313" r:id="rId62"/>
    <p:sldId id="314" r:id="rId63"/>
    <p:sldId id="311" r:id="rId64"/>
    <p:sldId id="322" r:id="rId65"/>
    <p:sldId id="323" r:id="rId66"/>
    <p:sldId id="312" r:id="rId67"/>
    <p:sldId id="316" r:id="rId68"/>
    <p:sldId id="321" r:id="rId69"/>
    <p:sldId id="317" r:id="rId70"/>
    <p:sldId id="318" r:id="rId71"/>
    <p:sldId id="331" r:id="rId72"/>
    <p:sldId id="319" r:id="rId73"/>
    <p:sldId id="324" r:id="rId74"/>
    <p:sldId id="320"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1" autoAdjust="0"/>
    <p:restoredTop sz="94660"/>
  </p:normalViewPr>
  <p:slideViewPr>
    <p:cSldViewPr>
      <p:cViewPr>
        <p:scale>
          <a:sx n="50" d="100"/>
          <a:sy n="50" d="100"/>
        </p:scale>
        <p:origin x="-46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9CC315-E8E0-47EC-965B-5AB482CD7170}" type="datetimeFigureOut">
              <a:rPr lang="en-CA" smtClean="0"/>
              <a:t>2016-06-13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25F21-E229-484B-A06B-1A631073ED6D}" type="slidenum">
              <a:rPr lang="en-CA" smtClean="0"/>
              <a:t>‹#›</a:t>
            </a:fld>
            <a:endParaRPr lang="en-CA"/>
          </a:p>
        </p:txBody>
      </p:sp>
    </p:spTree>
    <p:extLst>
      <p:ext uri="{BB962C8B-B14F-4D97-AF65-F5344CB8AC3E}">
        <p14:creationId xmlns:p14="http://schemas.microsoft.com/office/powerpoint/2010/main" val="381197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7925F21-E229-484B-A06B-1A631073ED6D}" type="slidenum">
              <a:rPr lang="en-CA" smtClean="0"/>
              <a:t>1</a:t>
            </a:fld>
            <a:endParaRPr lang="en-CA"/>
          </a:p>
        </p:txBody>
      </p:sp>
    </p:spTree>
    <p:extLst>
      <p:ext uri="{BB962C8B-B14F-4D97-AF65-F5344CB8AC3E}">
        <p14:creationId xmlns:p14="http://schemas.microsoft.com/office/powerpoint/2010/main" val="2166059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7925F21-E229-484B-A06B-1A631073ED6D}" type="slidenum">
              <a:rPr lang="en-CA" smtClean="0"/>
              <a:t>5</a:t>
            </a:fld>
            <a:endParaRPr lang="en-CA" dirty="0"/>
          </a:p>
        </p:txBody>
      </p:sp>
    </p:spTree>
    <p:extLst>
      <p:ext uri="{BB962C8B-B14F-4D97-AF65-F5344CB8AC3E}">
        <p14:creationId xmlns:p14="http://schemas.microsoft.com/office/powerpoint/2010/main" val="3865121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10"/>
          </p:nvPr>
        </p:nvSpPr>
        <p:spPr/>
        <p:txBody>
          <a:bodyPr/>
          <a:lstStyle/>
          <a:p>
            <a:fld id="{B650C1DE-828E-42F3-9AB5-EBE2EE582514}" type="slidenum">
              <a:rPr lang="sv-SE" smtClean="0"/>
              <a:t>13</a:t>
            </a:fld>
            <a:endParaRPr lang="sv-SE"/>
          </a:p>
        </p:txBody>
      </p:sp>
    </p:spTree>
    <p:extLst>
      <p:ext uri="{BB962C8B-B14F-4D97-AF65-F5344CB8AC3E}">
        <p14:creationId xmlns:p14="http://schemas.microsoft.com/office/powerpoint/2010/main" val="2346049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7B165A72-15FF-4D87-9A5D-34343C420A43}" type="slidenum">
              <a:rPr lang="en-US" sz="1200" smtClean="0"/>
              <a:pPr eaLnBrk="1" hangingPunct="1"/>
              <a:t>32</a:t>
            </a:fld>
            <a:endParaRPr lang="en-US" sz="1200"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eaLnBrk="1" hangingPunct="1"/>
            <a:r>
              <a:rPr lang="en-US" dirty="0" smtClean="0">
                <a:latin typeface="Arial" charset="0"/>
                <a:cs typeface="Arial" charset="0"/>
              </a:rPr>
              <a:t>From Malcolm Gladwell’s book “BLINK” where he quotes US </a:t>
            </a:r>
            <a:r>
              <a:rPr lang="en-US" dirty="0" err="1" smtClean="0">
                <a:latin typeface="Arial" charset="0"/>
                <a:cs typeface="Arial" charset="0"/>
              </a:rPr>
              <a:t>LCol</a:t>
            </a:r>
            <a:r>
              <a:rPr lang="en-US" dirty="0" smtClean="0">
                <a:latin typeface="Arial" charset="0"/>
                <a:cs typeface="Arial" charset="0"/>
              </a:rPr>
              <a:t> Dave Grossman’s book “On Shooting”</a:t>
            </a:r>
            <a:endParaRPr lang="en-US" dirty="0" smtClean="0">
              <a:cs typeface="Times New Roman" pitchFamily="18" charset="0"/>
            </a:endParaRPr>
          </a:p>
          <a:p>
            <a:pPr eaLnBrk="1" hangingPunct="1"/>
            <a:r>
              <a:rPr lang="en-US" dirty="0" smtClean="0">
                <a:latin typeface="Arial" charset="0"/>
                <a:cs typeface="Arial" charset="0"/>
              </a:rPr>
              <a:t> </a:t>
            </a:r>
            <a:endParaRPr lang="en-US" dirty="0" smtClean="0">
              <a:cs typeface="Times New Roman" pitchFamily="18" charset="0"/>
            </a:endParaRPr>
          </a:p>
          <a:p>
            <a:pPr eaLnBrk="1" hangingPunct="1"/>
            <a:r>
              <a:rPr lang="en-US" b="1" dirty="0" smtClean="0">
                <a:latin typeface="Arial" charset="0"/>
                <a:cs typeface="Arial" charset="0"/>
              </a:rPr>
              <a:t>Q-</a:t>
            </a:r>
            <a:r>
              <a:rPr lang="en-US" dirty="0" smtClean="0">
                <a:latin typeface="Arial" charset="0"/>
                <a:cs typeface="Arial" charset="0"/>
              </a:rPr>
              <a:t> Does any one no what I mean by the brains high function and low function?</a:t>
            </a:r>
            <a:endParaRPr lang="en-US" dirty="0" smtClean="0">
              <a:cs typeface="Times New Roman" pitchFamily="18" charset="0"/>
            </a:endParaRPr>
          </a:p>
          <a:p>
            <a:pPr eaLnBrk="1" hangingPunct="1"/>
            <a:r>
              <a:rPr lang="en-US" dirty="0" smtClean="0">
                <a:latin typeface="Arial" charset="0"/>
                <a:cs typeface="Arial" charset="0"/>
              </a:rPr>
              <a:t> </a:t>
            </a:r>
            <a:endParaRPr lang="en-US" dirty="0" smtClean="0">
              <a:cs typeface="Times New Roman" pitchFamily="18" charset="0"/>
            </a:endParaRPr>
          </a:p>
          <a:p>
            <a:pPr eaLnBrk="1" hangingPunct="1"/>
            <a:r>
              <a:rPr lang="en-US" dirty="0" smtClean="0">
                <a:latin typeface="Arial" charset="0"/>
                <a:cs typeface="Arial" charset="0"/>
              </a:rPr>
              <a:t>High function – cognitive ability mostly frontal lobe</a:t>
            </a:r>
            <a:endParaRPr lang="en-US" dirty="0" smtClean="0">
              <a:cs typeface="Times New Roman" pitchFamily="18" charset="0"/>
            </a:endParaRPr>
          </a:p>
          <a:p>
            <a:pPr eaLnBrk="1" hangingPunct="1"/>
            <a:r>
              <a:rPr lang="en-US" dirty="0" smtClean="0">
                <a:latin typeface="Arial" charset="0"/>
                <a:cs typeface="Arial" charset="0"/>
              </a:rPr>
              <a:t>Low function – emotional responses, long term information/skill storage, learned behavior.</a:t>
            </a:r>
          </a:p>
          <a:p>
            <a:pPr eaLnBrk="1" hangingPunct="1"/>
            <a:r>
              <a:rPr lang="en-US" dirty="0" smtClean="0">
                <a:latin typeface="Arial" charset="0"/>
                <a:cs typeface="Arial" charset="0"/>
              </a:rPr>
              <a:t> </a:t>
            </a:r>
            <a:endParaRPr lang="en-US" dirty="0" smtClean="0">
              <a:cs typeface="Times New Roman" pitchFamily="18" charset="0"/>
            </a:endParaRPr>
          </a:p>
          <a:p>
            <a:pPr eaLnBrk="1" hangingPunct="1"/>
            <a:r>
              <a:rPr lang="en-US" dirty="0" smtClean="0">
                <a:latin typeface="Arial" charset="0"/>
                <a:cs typeface="Arial" charset="0"/>
              </a:rPr>
              <a:t>Learning to drive a car was high function, driving one for most of us, is now low function.</a:t>
            </a:r>
            <a:endParaRPr lang="en-US" dirty="0" smtClean="0">
              <a:cs typeface="Times New Roman" pitchFamily="18" charset="0"/>
            </a:endParaRPr>
          </a:p>
          <a:p>
            <a:pPr eaLnBrk="1" hangingPunct="1"/>
            <a:r>
              <a:rPr lang="en-US" dirty="0" smtClean="0">
                <a:latin typeface="Arial" charset="0"/>
                <a:cs typeface="Arial" charset="0"/>
              </a:rPr>
              <a:t> </a:t>
            </a:r>
            <a:endParaRPr lang="en-US" dirty="0" smtClean="0">
              <a:cs typeface="Times New Roman" pitchFamily="18" charset="0"/>
            </a:endParaRPr>
          </a:p>
          <a:p>
            <a:pPr eaLnBrk="1" hangingPunct="1"/>
            <a:r>
              <a:rPr lang="en-US" b="1" dirty="0" smtClean="0">
                <a:latin typeface="Arial" charset="0"/>
                <a:cs typeface="Arial" charset="0"/>
              </a:rPr>
              <a:t>Q-</a:t>
            </a:r>
            <a:r>
              <a:rPr lang="en-US" dirty="0" smtClean="0">
                <a:latin typeface="Arial" charset="0"/>
                <a:cs typeface="Arial" charset="0"/>
              </a:rPr>
              <a:t>What is the role of the AMYGDULA in the brain?</a:t>
            </a:r>
            <a:endParaRPr lang="en-US" dirty="0" smtClean="0">
              <a:cs typeface="Times New Roman" pitchFamily="18" charset="0"/>
            </a:endParaRPr>
          </a:p>
          <a:p>
            <a:pPr eaLnBrk="1" hangingPunct="1"/>
            <a:r>
              <a:rPr lang="en-US" dirty="0" smtClean="0">
                <a:latin typeface="Arial" charset="0"/>
                <a:cs typeface="Arial" charset="0"/>
              </a:rPr>
              <a:t> </a:t>
            </a:r>
            <a:endParaRPr lang="en-US" dirty="0" smtClean="0">
              <a:cs typeface="Times New Roman" pitchFamily="18" charset="0"/>
            </a:endParaRPr>
          </a:p>
          <a:p>
            <a:pPr eaLnBrk="1" hangingPunct="1"/>
            <a:r>
              <a:rPr lang="en-US" dirty="0" smtClean="0">
                <a:latin typeface="Arial" charset="0"/>
                <a:cs typeface="Arial" charset="0"/>
              </a:rPr>
              <a:t>Controls emotional responses, low functions, and release of hormones like adrenalin.</a:t>
            </a:r>
            <a:endParaRPr lang="en-US" dirty="0" smtClean="0">
              <a:cs typeface="Times New Roman" pitchFamily="18" charset="0"/>
            </a:endParaRPr>
          </a:p>
          <a:p>
            <a:pPr eaLnBrk="1" hangingPunct="1"/>
            <a:r>
              <a:rPr lang="en-US" dirty="0" smtClean="0">
                <a:latin typeface="Arial" charset="0"/>
                <a:cs typeface="Arial" charset="0"/>
              </a:rPr>
              <a:t> </a:t>
            </a:r>
            <a:endParaRPr lang="en-US" dirty="0" smtClean="0">
              <a:cs typeface="Times New Roman" pitchFamily="18" charset="0"/>
            </a:endParaRPr>
          </a:p>
          <a:p>
            <a:pPr eaLnBrk="1" hangingPunct="1"/>
            <a:r>
              <a:rPr lang="en-US" dirty="0" smtClean="0">
                <a:latin typeface="Arial" charset="0"/>
                <a:cs typeface="Arial" charset="0"/>
              </a:rPr>
              <a:t>Normal heart rate is about 65-75 and a work out over 120</a:t>
            </a:r>
            <a:endParaRPr lang="en-US" dirty="0" smtClean="0">
              <a:cs typeface="Times New Roman" pitchFamily="18" charset="0"/>
            </a:endParaRPr>
          </a:p>
          <a:p>
            <a:pPr eaLnBrk="1" hangingPunct="1"/>
            <a:r>
              <a:rPr lang="en-US" dirty="0" smtClean="0">
                <a:latin typeface="Arial" charset="0"/>
                <a:cs typeface="Arial" charset="0"/>
              </a:rPr>
              <a:t> </a:t>
            </a:r>
            <a:endParaRPr lang="en-US" dirty="0" smtClean="0">
              <a:cs typeface="Times New Roman" pitchFamily="18" charset="0"/>
            </a:endParaRPr>
          </a:p>
          <a:p>
            <a:pPr eaLnBrk="1" hangingPunct="1"/>
            <a:r>
              <a:rPr lang="en-US" dirty="0" smtClean="0">
                <a:latin typeface="Arial" charset="0"/>
                <a:cs typeface="Arial" charset="0"/>
              </a:rPr>
              <a:t> </a:t>
            </a:r>
            <a:endParaRPr lang="en-US" dirty="0" smtClean="0">
              <a:cs typeface="Times New Roman" pitchFamily="18" charset="0"/>
            </a:endParaRPr>
          </a:p>
          <a:p>
            <a:pPr eaLnBrk="1" hangingPunct="1">
              <a:buFontTx/>
              <a:buChar char="•"/>
            </a:pPr>
            <a:r>
              <a:rPr lang="en-US" dirty="0" smtClean="0">
                <a:latin typeface="Arial" charset="0"/>
                <a:cs typeface="Arial" charset="0"/>
              </a:rPr>
              <a:t> </a:t>
            </a:r>
            <a:endParaRPr lang="en-US" dirty="0" smtClean="0"/>
          </a:p>
          <a:p>
            <a:pPr eaLnBrk="1" hangingPunct="1">
              <a:buFontTx/>
              <a:buChar char="•"/>
            </a:pPr>
            <a:r>
              <a:rPr lang="en-US" dirty="0" smtClean="0">
                <a:latin typeface="Arial" charset="0"/>
                <a:cs typeface="Arial" charset="0"/>
              </a:rPr>
              <a:t>ever heard of this in an accident report?</a:t>
            </a:r>
            <a:endParaRPr lang="en-US" dirty="0" smtClean="0"/>
          </a:p>
          <a:p>
            <a:pPr eaLnBrk="1" hangingPunct="1">
              <a:buFontTx/>
              <a:buChar char="•"/>
            </a:pPr>
            <a:r>
              <a:rPr lang="en-US" dirty="0" smtClean="0">
                <a:latin typeface="Arial" charset="0"/>
                <a:cs typeface="Arial" charset="0"/>
              </a:rPr>
              <a:t>Situational awareness is gone!</a:t>
            </a:r>
            <a:endParaRPr lang="en-US" dirty="0" smtClean="0"/>
          </a:p>
          <a:p>
            <a:pPr eaLnBrk="1" hangingPunct="1">
              <a:buFontTx/>
              <a:buChar char="•"/>
            </a:pPr>
            <a:r>
              <a:rPr lang="en-US" dirty="0" smtClean="0">
                <a:latin typeface="Arial" charset="0"/>
                <a:cs typeface="Arial" charset="0"/>
              </a:rPr>
              <a:t>I </a:t>
            </a:r>
            <a:r>
              <a:rPr lang="en-US" dirty="0" err="1" smtClean="0">
                <a:latin typeface="Arial" charset="0"/>
                <a:cs typeface="Arial" charset="0"/>
              </a:rPr>
              <a:t>cal</a:t>
            </a:r>
            <a:r>
              <a:rPr lang="en-US" dirty="0" smtClean="0">
                <a:latin typeface="Arial" charset="0"/>
                <a:cs typeface="Arial" charset="0"/>
              </a:rPr>
              <a:t> this the deer caught in the headlights! Adrenalin can move a pilot to over 175 beats in seconds.</a:t>
            </a:r>
            <a:endParaRPr lang="en-US" dirty="0" smtClean="0"/>
          </a:p>
          <a:p>
            <a:pPr eaLnBrk="1" hangingPunct="1">
              <a:buFontTx/>
              <a:buChar char="•"/>
            </a:pPr>
            <a:r>
              <a:rPr lang="en-US" dirty="0" smtClean="0">
                <a:latin typeface="Arial" charset="0"/>
                <a:cs typeface="Arial" charset="0"/>
              </a:rPr>
              <a:t>Police and the military repeatedly expose members to stress situations to let the brain develop less emotional reaction. In glider training I suggest we can use Scenario based training to establish the neuro networks to move reactions from high function to low function without the emotional interference of the </a:t>
            </a:r>
            <a:r>
              <a:rPr lang="en-US" dirty="0" err="1" smtClean="0">
                <a:latin typeface="Arial" charset="0"/>
                <a:cs typeface="Arial" charset="0"/>
              </a:rPr>
              <a:t>Amydula</a:t>
            </a:r>
            <a:r>
              <a:rPr lang="en-US" dirty="0" smtClean="0">
                <a:latin typeface="Arial" charset="0"/>
                <a:cs typeface="Arial" charset="0"/>
              </a:rPr>
              <a:t>.</a:t>
            </a:r>
            <a:endParaRPr lang="en-US" dirty="0" smtClean="0"/>
          </a:p>
          <a:p>
            <a:pPr eaLnBrk="1" hangingPunct="1"/>
            <a:r>
              <a:rPr lang="en-US" dirty="0" smtClean="0">
                <a:latin typeface="Arial" charset="0"/>
                <a:cs typeface="Arial" charset="0"/>
              </a:rPr>
              <a:t> </a:t>
            </a:r>
            <a:endParaRPr lang="en-US" dirty="0" smtClean="0">
              <a:cs typeface="Times New Roman" pitchFamily="18" charset="0"/>
            </a:endParaRPr>
          </a:p>
          <a:p>
            <a:pPr eaLnBrk="1" hangingPunct="1"/>
            <a:r>
              <a:rPr lang="en-US" dirty="0" smtClean="0">
                <a:latin typeface="Arial" charset="0"/>
                <a:cs typeface="Arial" charset="0"/>
              </a:rPr>
              <a:t>More detail on Scenario based training later.</a:t>
            </a:r>
            <a:endParaRPr lang="en-US" dirty="0" smtClean="0">
              <a:cs typeface="Times New Roman" pitchFamily="18" charset="0"/>
            </a:endParaRPr>
          </a:p>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2242587-9D2B-49C2-9648-542E6ACFE92A}" type="slidenum">
              <a:rPr lang="en-CA" smtClean="0"/>
              <a:t>49</a:t>
            </a:fld>
            <a:endParaRPr lang="en-CA"/>
          </a:p>
        </p:txBody>
      </p:sp>
    </p:spTree>
    <p:extLst>
      <p:ext uri="{BB962C8B-B14F-4D97-AF65-F5344CB8AC3E}">
        <p14:creationId xmlns:p14="http://schemas.microsoft.com/office/powerpoint/2010/main" val="40525013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BF05091-2874-4AE5-B6BC-5B974DE47171}" type="datetimeFigureOut">
              <a:rPr lang="en-CA" smtClean="0"/>
              <a:t>2016-06-13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7B0A350-F7BE-416E-AF24-14F4266C66B9}"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05091-2874-4AE5-B6BC-5B974DE47171}" type="datetimeFigureOut">
              <a:rPr lang="en-CA" smtClean="0"/>
              <a:t>2016-06-13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7B0A350-F7BE-416E-AF24-14F4266C66B9}"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05091-2874-4AE5-B6BC-5B974DE47171}" type="datetimeFigureOut">
              <a:rPr lang="en-CA" smtClean="0"/>
              <a:t>2016-06-13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7B0A350-F7BE-416E-AF24-14F4266C66B9}"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05091-2874-4AE5-B6BC-5B974DE47171}" type="datetimeFigureOut">
              <a:rPr lang="en-CA" smtClean="0"/>
              <a:t>2016-06-13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7B0A350-F7BE-416E-AF24-14F4266C66B9}"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F05091-2874-4AE5-B6BC-5B974DE47171}" type="datetimeFigureOut">
              <a:rPr lang="en-CA" smtClean="0"/>
              <a:t>2016-06-13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7B0A350-F7BE-416E-AF24-14F4266C66B9}"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F05091-2874-4AE5-B6BC-5B974DE47171}" type="datetimeFigureOut">
              <a:rPr lang="en-CA" smtClean="0"/>
              <a:t>2016-06-13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7B0A350-F7BE-416E-AF24-14F4266C66B9}"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F05091-2874-4AE5-B6BC-5B974DE47171}" type="datetimeFigureOut">
              <a:rPr lang="en-CA" smtClean="0"/>
              <a:t>2016-06-13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F7B0A350-F7BE-416E-AF24-14F4266C66B9}"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F05091-2874-4AE5-B6BC-5B974DE47171}" type="datetimeFigureOut">
              <a:rPr lang="en-CA" smtClean="0"/>
              <a:t>2016-06-13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F7B0A350-F7BE-416E-AF24-14F4266C66B9}"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F05091-2874-4AE5-B6BC-5B974DE47171}" type="datetimeFigureOut">
              <a:rPr lang="en-CA" smtClean="0"/>
              <a:t>2016-06-13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F7B0A350-F7BE-416E-AF24-14F4266C66B9}"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05091-2874-4AE5-B6BC-5B974DE47171}" type="datetimeFigureOut">
              <a:rPr lang="en-CA" smtClean="0"/>
              <a:t>2016-06-13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7B0A350-F7BE-416E-AF24-14F4266C66B9}" type="slidenum">
              <a:rPr lang="en-CA" smtClean="0"/>
              <a:t>‹#›</a:t>
            </a:fld>
            <a:endParaRPr lang="en-C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BF05091-2874-4AE5-B6BC-5B974DE47171}" type="datetimeFigureOut">
              <a:rPr lang="en-CA" smtClean="0"/>
              <a:t>2016-06-13</a:t>
            </a:fld>
            <a:endParaRPr lang="en-CA"/>
          </a:p>
        </p:txBody>
      </p:sp>
      <p:sp>
        <p:nvSpPr>
          <p:cNvPr id="9" name="Slide Number Placeholder 8"/>
          <p:cNvSpPr>
            <a:spLocks noGrp="1"/>
          </p:cNvSpPr>
          <p:nvPr>
            <p:ph type="sldNum" sz="quarter" idx="11"/>
          </p:nvPr>
        </p:nvSpPr>
        <p:spPr/>
        <p:txBody>
          <a:bodyPr/>
          <a:lstStyle/>
          <a:p>
            <a:fld id="{F7B0A350-F7BE-416E-AF24-14F4266C66B9}" type="slidenum">
              <a:rPr lang="en-CA" smtClean="0"/>
              <a:t>‹#›</a:t>
            </a:fld>
            <a:endParaRPr lang="en-CA"/>
          </a:p>
        </p:txBody>
      </p:sp>
      <p:sp>
        <p:nvSpPr>
          <p:cNvPr id="10" name="Footer Placeholder 9"/>
          <p:cNvSpPr>
            <a:spLocks noGrp="1"/>
          </p:cNvSpPr>
          <p:nvPr>
            <p:ph type="ftr" sz="quarter" idx="12"/>
          </p:nvPr>
        </p:nvSpPr>
        <p:spPr/>
        <p:txBody>
          <a:body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7B0A350-F7BE-416E-AF24-14F4266C66B9}" type="slidenum">
              <a:rPr lang="en-CA" smtClean="0"/>
              <a:t>‹#›</a:t>
            </a:fld>
            <a:endParaRPr lang="en-C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BF05091-2874-4AE5-B6BC-5B974DE47171}" type="datetimeFigureOut">
              <a:rPr lang="en-CA" smtClean="0"/>
              <a:t>2016-06-13</a:t>
            </a:fld>
            <a:endParaRPr lang="en-CA"/>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X7T3UHkUMME" TargetMode="External"/><Relationship Id="rId2" Type="http://schemas.openxmlformats.org/officeDocument/2006/relationships/image" Target="../media/image7.tmp"/><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www.dropbox.com/s/krsxkox9he9e19a/DG-500%20Spin%20Accident%20(Clean%20not%20spiolers%20open%20just%20before%20spin).avi?dl=0" TargetMode="External"/><Relationship Id="rId2" Type="http://schemas.openxmlformats.org/officeDocument/2006/relationships/hyperlink" Target="DG-500%20Spin%20Accident%20(Clean%20not%20spiolers%20open%20just%20before%20spin).avi"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zxbulrrQVi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youtube.com/watch?v=PMhoPJYCvXA"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cX4oFDEKm94" TargetMode="External"/><Relationship Id="rId2" Type="http://schemas.openxmlformats.org/officeDocument/2006/relationships/image" Target="../media/image2.tmp"/><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mbers.gliding.co.uk/bga-safety-management/safe-aerotowing/" TargetMode="External"/><Relationship Id="rId2" Type="http://schemas.openxmlformats.org/officeDocument/2006/relationships/image" Target="../media/image9.tmp"/><Relationship Id="rId1" Type="http://schemas.openxmlformats.org/officeDocument/2006/relationships/slideLayout" Target="../slideLayouts/slideLayout6.xml"/><Relationship Id="rId4" Type="http://schemas.openxmlformats.org/officeDocument/2006/relationships/image" Target="../media/image10.tm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members.gliding.co.uk/bga-safety-management/safe-winching/simulations/" TargetMode="External"/><Relationship Id="rId2" Type="http://schemas.openxmlformats.org/officeDocument/2006/relationships/image" Target="../media/image12.tmp"/><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tmp"/><Relationship Id="rId1" Type="http://schemas.openxmlformats.org/officeDocument/2006/relationships/slideLayout" Target="../slideLayouts/slideLayout6.xml"/><Relationship Id="rId4" Type="http://schemas.openxmlformats.org/officeDocument/2006/relationships/hyperlink" Target="https://www.faasafety.gov/files/gslac/courses/content/28/200/3P%20Risk%20Management%20Process.pdf"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18.tmp"/><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20.tmp"/><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image" Target="../media/image22.tmp"/><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image" Target="../media/image24.tmp"/><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9.tmp"/><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30.tmp"/><Relationship Id="rId2" Type="http://schemas.openxmlformats.org/officeDocument/2006/relationships/hyperlink" Target="http://www.soaringsafety.org/learning/FSvideos.html#toohighonfinal" TargetMode="External"/><Relationship Id="rId1" Type="http://schemas.openxmlformats.org/officeDocument/2006/relationships/slideLayout" Target="../slideLayouts/slideLayout2.xml"/><Relationship Id="rId5" Type="http://schemas.openxmlformats.org/officeDocument/2006/relationships/image" Target="../media/image31.gif"/><Relationship Id="rId4" Type="http://schemas.openxmlformats.org/officeDocument/2006/relationships/hyperlink" Target="http://forum.sac.ca/viewtopic.php?p=3652#p3652"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s://www.youtube.com/watch?v=3Z1YCKUguR8"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DEALING WITH EMERGENCIES</a:t>
            </a:r>
            <a:endParaRPr lang="en-CA" dirty="0"/>
          </a:p>
        </p:txBody>
      </p:sp>
      <p:sp>
        <p:nvSpPr>
          <p:cNvPr id="3" name="Subtitle 2"/>
          <p:cNvSpPr>
            <a:spLocks noGrp="1"/>
          </p:cNvSpPr>
          <p:nvPr>
            <p:ph type="subTitle" idx="1"/>
          </p:nvPr>
        </p:nvSpPr>
        <p:spPr/>
        <p:txBody>
          <a:bodyPr>
            <a:normAutofit/>
          </a:bodyPr>
          <a:lstStyle/>
          <a:p>
            <a:r>
              <a:rPr lang="en-CA" dirty="0" smtClean="0"/>
              <a:t>FLIGHT SAFETY</a:t>
            </a:r>
          </a:p>
          <a:p>
            <a:r>
              <a:rPr lang="en-CA" dirty="0" smtClean="0"/>
              <a:t>Prepared by SAC FTSC</a:t>
            </a:r>
            <a:endParaRPr lang="en-CA" dirty="0"/>
          </a:p>
        </p:txBody>
      </p:sp>
    </p:spTree>
    <p:extLst>
      <p:ext uri="{BB962C8B-B14F-4D97-AF65-F5344CB8AC3E}">
        <p14:creationId xmlns:p14="http://schemas.microsoft.com/office/powerpoint/2010/main" val="28990877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Airmanship</a:t>
            </a:r>
            <a:endParaRPr lang="en-CA" dirty="0"/>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372533"/>
            <a:ext cx="7560839" cy="5381617"/>
          </a:xfrm>
          <a:prstGeom prst="rect">
            <a:avLst/>
          </a:prstGeom>
        </p:spPr>
      </p:pic>
    </p:spTree>
    <p:extLst>
      <p:ext uri="{BB962C8B-B14F-4D97-AF65-F5344CB8AC3E}">
        <p14:creationId xmlns:p14="http://schemas.microsoft.com/office/powerpoint/2010/main" val="14856197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7620000" cy="1143000"/>
          </a:xfrm>
        </p:spPr>
        <p:txBody>
          <a:bodyPr/>
          <a:lstStyle/>
          <a:p>
            <a:pPr algn="ctr"/>
            <a:r>
              <a:rPr lang="en-CA" dirty="0" smtClean="0"/>
              <a:t>What is Safety Culture?</a:t>
            </a:r>
            <a:endParaRPr lang="en-CA" dirty="0"/>
          </a:p>
        </p:txBody>
      </p:sp>
      <p:sp>
        <p:nvSpPr>
          <p:cNvPr id="4" name="Content Placeholder 3"/>
          <p:cNvSpPr>
            <a:spLocks noGrp="1"/>
          </p:cNvSpPr>
          <p:nvPr>
            <p:ph idx="1"/>
          </p:nvPr>
        </p:nvSpPr>
        <p:spPr>
          <a:xfrm>
            <a:off x="14884" y="1040236"/>
            <a:ext cx="8257728" cy="5852120"/>
          </a:xfrm>
        </p:spPr>
        <p:txBody>
          <a:bodyPr>
            <a:normAutofit fontScale="92500" lnSpcReduction="20000"/>
          </a:bodyPr>
          <a:lstStyle/>
          <a:p>
            <a:r>
              <a:rPr lang="en-CA" i="1" dirty="0"/>
              <a:t>Lethal </a:t>
            </a:r>
            <a:r>
              <a:rPr lang="en-CA" dirty="0" smtClean="0"/>
              <a:t>:</a:t>
            </a:r>
            <a:r>
              <a:rPr lang="en-CA" dirty="0"/>
              <a:t>	</a:t>
            </a:r>
            <a:endParaRPr lang="en-CA" dirty="0" smtClean="0"/>
          </a:p>
          <a:p>
            <a:pPr lvl="1"/>
            <a:r>
              <a:rPr lang="en-CA" dirty="0" smtClean="0"/>
              <a:t>little </a:t>
            </a:r>
            <a:r>
              <a:rPr lang="en-CA" dirty="0"/>
              <a:t>attention and focus on safety matters. </a:t>
            </a:r>
            <a:r>
              <a:rPr lang="en-CA" dirty="0" smtClean="0"/>
              <a:t>Tendency to </a:t>
            </a:r>
            <a:r>
              <a:rPr lang="en-CA" dirty="0"/>
              <a:t>ignore safety issues </a:t>
            </a:r>
          </a:p>
          <a:p>
            <a:r>
              <a:rPr lang="en-CA" i="1" dirty="0" smtClean="0"/>
              <a:t>Avoidant </a:t>
            </a:r>
            <a:r>
              <a:rPr lang="en-CA" dirty="0" smtClean="0"/>
              <a:t>:</a:t>
            </a:r>
            <a:r>
              <a:rPr lang="en-CA" dirty="0"/>
              <a:t>	</a:t>
            </a:r>
            <a:endParaRPr lang="en-CA" dirty="0" smtClean="0"/>
          </a:p>
          <a:p>
            <a:pPr lvl="1"/>
            <a:r>
              <a:rPr lang="en-CA" dirty="0" smtClean="0"/>
              <a:t>Strong </a:t>
            </a:r>
            <a:r>
              <a:rPr lang="en-CA" dirty="0"/>
              <a:t>tendency to distance oneself from any </a:t>
            </a:r>
            <a:r>
              <a:rPr lang="en-CA" dirty="0" smtClean="0"/>
              <a:t>proactive </a:t>
            </a:r>
            <a:r>
              <a:rPr lang="en-CA" dirty="0"/>
              <a:t>actions &amp; requires something to “happen” </a:t>
            </a:r>
            <a:r>
              <a:rPr lang="en-CA" dirty="0" smtClean="0"/>
              <a:t>before </a:t>
            </a:r>
            <a:r>
              <a:rPr lang="en-CA" dirty="0"/>
              <a:t>there is any real recognition that safety is </a:t>
            </a:r>
            <a:r>
              <a:rPr lang="en-CA" dirty="0" smtClean="0"/>
              <a:t>deserving </a:t>
            </a:r>
            <a:r>
              <a:rPr lang="en-CA" dirty="0"/>
              <a:t>of attention. Safety is a bit of a game.</a:t>
            </a:r>
          </a:p>
          <a:p>
            <a:r>
              <a:rPr lang="en-CA" i="1" dirty="0" smtClean="0"/>
              <a:t>Developing </a:t>
            </a:r>
            <a:r>
              <a:rPr lang="en-CA" dirty="0" smtClean="0"/>
              <a:t>:</a:t>
            </a:r>
            <a:r>
              <a:rPr lang="en-CA" dirty="0"/>
              <a:t>	</a:t>
            </a:r>
            <a:endParaRPr lang="en-CA" dirty="0" smtClean="0"/>
          </a:p>
          <a:p>
            <a:pPr lvl="1"/>
            <a:r>
              <a:rPr lang="en-CA" dirty="0" smtClean="0"/>
              <a:t>safety </a:t>
            </a:r>
            <a:r>
              <a:rPr lang="en-CA" dirty="0"/>
              <a:t>communication has begun &amp; encouraged to </a:t>
            </a:r>
            <a:r>
              <a:rPr lang="en-CA" dirty="0" smtClean="0"/>
              <a:t>actually </a:t>
            </a:r>
            <a:r>
              <a:rPr lang="en-CA" dirty="0"/>
              <a:t>raise safety </a:t>
            </a:r>
            <a:r>
              <a:rPr lang="en-CA" dirty="0" smtClean="0"/>
              <a:t>concerns </a:t>
            </a:r>
            <a:r>
              <a:rPr lang="en-CA" dirty="0"/>
              <a:t>but not necessarily </a:t>
            </a:r>
            <a:r>
              <a:rPr lang="en-CA" dirty="0" smtClean="0"/>
              <a:t>being </a:t>
            </a:r>
            <a:r>
              <a:rPr lang="en-CA" dirty="0"/>
              <a:t>acted upon. Recognising the value of safety &amp; </a:t>
            </a:r>
            <a:r>
              <a:rPr lang="en-CA" dirty="0" smtClean="0"/>
              <a:t>recognition </a:t>
            </a:r>
            <a:r>
              <a:rPr lang="en-CA" dirty="0"/>
              <a:t>of “risk” in the </a:t>
            </a:r>
            <a:r>
              <a:rPr lang="en-CA" dirty="0" smtClean="0"/>
              <a:t>club.</a:t>
            </a:r>
            <a:endParaRPr lang="en-CA" dirty="0"/>
          </a:p>
          <a:p>
            <a:r>
              <a:rPr lang="en-CA" i="1" dirty="0"/>
              <a:t>Functional </a:t>
            </a:r>
            <a:r>
              <a:rPr lang="en-CA" dirty="0" smtClean="0"/>
              <a:t>:</a:t>
            </a:r>
            <a:r>
              <a:rPr lang="en-CA" dirty="0"/>
              <a:t>	</a:t>
            </a:r>
            <a:endParaRPr lang="en-CA" dirty="0" smtClean="0"/>
          </a:p>
          <a:p>
            <a:pPr lvl="1"/>
            <a:r>
              <a:rPr lang="en-CA" dirty="0" smtClean="0"/>
              <a:t>Safety </a:t>
            </a:r>
            <a:r>
              <a:rPr lang="en-CA" dirty="0"/>
              <a:t>performance is frequently recognized </a:t>
            </a:r>
            <a:r>
              <a:rPr lang="en-CA" dirty="0" smtClean="0"/>
              <a:t>throughout </a:t>
            </a:r>
            <a:r>
              <a:rPr lang="en-CA" dirty="0"/>
              <a:t>all levels of the organization. </a:t>
            </a:r>
            <a:r>
              <a:rPr lang="en-CA" dirty="0" smtClean="0"/>
              <a:t>Conversations </a:t>
            </a:r>
            <a:r>
              <a:rPr lang="en-CA" dirty="0"/>
              <a:t>occurring focused upon the safe way </a:t>
            </a:r>
            <a:r>
              <a:rPr lang="en-CA" dirty="0" smtClean="0"/>
              <a:t>of 	getting </a:t>
            </a:r>
            <a:r>
              <a:rPr lang="en-CA" dirty="0"/>
              <a:t>things done. More pro-active and interpersonal </a:t>
            </a:r>
            <a:r>
              <a:rPr lang="en-CA" dirty="0" smtClean="0"/>
              <a:t>approach </a:t>
            </a:r>
            <a:r>
              <a:rPr lang="en-CA" dirty="0"/>
              <a:t>to </a:t>
            </a:r>
            <a:r>
              <a:rPr lang="en-CA" dirty="0" smtClean="0"/>
              <a:t>safety</a:t>
            </a:r>
            <a:r>
              <a:rPr lang="en-CA" dirty="0"/>
              <a:t>.</a:t>
            </a:r>
          </a:p>
          <a:p>
            <a:r>
              <a:rPr lang="en-AU" i="1" dirty="0" smtClean="0"/>
              <a:t>Transformational</a:t>
            </a:r>
            <a:r>
              <a:rPr lang="en-AU" dirty="0" smtClean="0"/>
              <a:t>: </a:t>
            </a:r>
          </a:p>
          <a:p>
            <a:pPr lvl="1"/>
            <a:r>
              <a:rPr lang="en-AU" dirty="0" smtClean="0"/>
              <a:t>vast </a:t>
            </a:r>
            <a:r>
              <a:rPr lang="en-AU" dirty="0"/>
              <a:t>majority are working together </a:t>
            </a:r>
            <a:r>
              <a:rPr lang="en-AU" dirty="0" smtClean="0"/>
              <a:t>in matters </a:t>
            </a:r>
            <a:r>
              <a:rPr lang="en-AU" dirty="0"/>
              <a:t>involving safety performance. Strong recognition, </a:t>
            </a:r>
            <a:r>
              <a:rPr lang="en-AU" dirty="0" smtClean="0"/>
              <a:t> 	backed </a:t>
            </a:r>
            <a:r>
              <a:rPr lang="en-AU" dirty="0"/>
              <a:t>up by behaviour </a:t>
            </a:r>
            <a:r>
              <a:rPr lang="en-AU" dirty="0" smtClean="0"/>
              <a:t>- </a:t>
            </a:r>
            <a:r>
              <a:rPr lang="en-AU" dirty="0"/>
              <a:t>safety is never to be </a:t>
            </a:r>
            <a:r>
              <a:rPr lang="en-AU" dirty="0" smtClean="0"/>
              <a:t>compromised</a:t>
            </a:r>
            <a:r>
              <a:rPr lang="en-AU" dirty="0"/>
              <a:t>. </a:t>
            </a:r>
            <a:r>
              <a:rPr lang="en-AU" dirty="0" smtClean="0"/>
              <a:t>Job </a:t>
            </a:r>
            <a:r>
              <a:rPr lang="en-AU" dirty="0"/>
              <a:t>done safely surpasses </a:t>
            </a:r>
            <a:r>
              <a:rPr lang="en-AU" dirty="0" smtClean="0"/>
              <a:t>job done </a:t>
            </a:r>
            <a:r>
              <a:rPr lang="en-AU" dirty="0"/>
              <a:t>quickly every time. </a:t>
            </a:r>
            <a:r>
              <a:rPr lang="en-AU" dirty="0" smtClean="0"/>
              <a:t>Focus </a:t>
            </a:r>
            <a:r>
              <a:rPr lang="en-AU" dirty="0"/>
              <a:t>on learning’s from </a:t>
            </a:r>
            <a:r>
              <a:rPr lang="en-AU" dirty="0" smtClean="0"/>
              <a:t>incidents </a:t>
            </a:r>
            <a:r>
              <a:rPr lang="en-AU" dirty="0"/>
              <a:t>“learning organisation”. The “norm” to </a:t>
            </a:r>
            <a:r>
              <a:rPr lang="en-AU" dirty="0" smtClean="0"/>
              <a:t>consult when </a:t>
            </a:r>
            <a:r>
              <a:rPr lang="en-AU" dirty="0"/>
              <a:t>there may be process </a:t>
            </a:r>
            <a:r>
              <a:rPr lang="en-AU" dirty="0" smtClean="0"/>
              <a:t>changes</a:t>
            </a:r>
            <a:endParaRPr lang="en-CA" dirty="0"/>
          </a:p>
          <a:p>
            <a:r>
              <a:rPr lang="en-CA" dirty="0" smtClean="0">
                <a:solidFill>
                  <a:srgbClr val="FF0000"/>
                </a:solidFill>
              </a:rPr>
              <a:t>What is your organization? Where do you want to be? Airmanship?</a:t>
            </a:r>
            <a:endParaRPr lang="en-CA" dirty="0">
              <a:solidFill>
                <a:srgbClr val="FF0000"/>
              </a:solidFill>
            </a:endParaRPr>
          </a:p>
        </p:txBody>
      </p:sp>
    </p:spTree>
    <p:extLst>
      <p:ext uri="{BB962C8B-B14F-4D97-AF65-F5344CB8AC3E}">
        <p14:creationId xmlns:p14="http://schemas.microsoft.com/office/powerpoint/2010/main" val="3108739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500"/>
                                        <p:tgtEl>
                                          <p:spTgt spid="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fade">
                                      <p:cBhvr>
                                        <p:cTn id="26" dur="500"/>
                                        <p:tgtEl>
                                          <p:spTgt spid="4">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fade">
                                      <p:cBhvr>
                                        <p:cTn id="31" dur="500"/>
                                        <p:tgtEl>
                                          <p:spTgt spid="4">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7" end="7"/>
                                            </p:txEl>
                                          </p:spTgt>
                                        </p:tgtEl>
                                        <p:attrNameLst>
                                          <p:attrName>style.visibility</p:attrName>
                                        </p:attrNameLst>
                                      </p:cBhvr>
                                      <p:to>
                                        <p:strVal val="visible"/>
                                      </p:to>
                                    </p:set>
                                    <p:animEffect transition="in" filter="fade">
                                      <p:cBhvr>
                                        <p:cTn id="34" dur="500"/>
                                        <p:tgtEl>
                                          <p:spTgt spid="4">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500"/>
                                        <p:tgtEl>
                                          <p:spTgt spid="4">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fade">
                                      <p:cBhvr>
                                        <p:cTn id="42" dur="500"/>
                                        <p:tgtEl>
                                          <p:spTgt spid="4">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animEffect transition="in" filter="fade">
                                      <p:cBhvr>
                                        <p:cTn id="47"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Off Field Landing Exercise</a:t>
            </a:r>
            <a:endParaRPr lang="en-CA" dirty="0"/>
          </a:p>
        </p:txBody>
      </p:sp>
      <p:sp>
        <p:nvSpPr>
          <p:cNvPr id="3" name="Content Placeholder 2"/>
          <p:cNvSpPr>
            <a:spLocks noGrp="1"/>
          </p:cNvSpPr>
          <p:nvPr>
            <p:ph idx="1"/>
          </p:nvPr>
        </p:nvSpPr>
        <p:spPr/>
        <p:txBody>
          <a:bodyPr>
            <a:normAutofit/>
          </a:bodyPr>
          <a:lstStyle/>
          <a:p>
            <a:r>
              <a:rPr lang="en-CA" dirty="0" smtClean="0"/>
              <a:t>Always have a plan where to go and minimum altitude floor where you are flying to get to suitable landing area. (really important in mountains and to increase safety altitudes for sink)</a:t>
            </a:r>
          </a:p>
          <a:p>
            <a:r>
              <a:rPr lang="en-CA" dirty="0" smtClean="0"/>
              <a:t>Know your personal </a:t>
            </a:r>
            <a:r>
              <a:rPr lang="en-CA" dirty="0" err="1" smtClean="0"/>
              <a:t>thermalling</a:t>
            </a:r>
            <a:r>
              <a:rPr lang="en-CA" dirty="0" smtClean="0"/>
              <a:t> minimums and adjust upwards for turbulent conditions (rec 500’ minimum with no turbulence for experienced x country pilots)</a:t>
            </a:r>
          </a:p>
          <a:p>
            <a:r>
              <a:rPr lang="en-CA" dirty="0"/>
              <a:t>Alternate landing area reachable from down </a:t>
            </a:r>
            <a:r>
              <a:rPr lang="en-CA" dirty="0" smtClean="0"/>
              <a:t>wind</a:t>
            </a:r>
          </a:p>
          <a:p>
            <a:r>
              <a:rPr lang="en-CA" dirty="0" smtClean="0"/>
              <a:t>Pay attention to V approach = (1.5xVs + ½ </a:t>
            </a:r>
            <a:r>
              <a:rPr lang="en-CA" dirty="0" err="1" smtClean="0"/>
              <a:t>Vwind</a:t>
            </a:r>
            <a:r>
              <a:rPr lang="en-CA" dirty="0" smtClean="0"/>
              <a:t> + </a:t>
            </a:r>
            <a:r>
              <a:rPr lang="en-CA" dirty="0" err="1" smtClean="0"/>
              <a:t>Vgust</a:t>
            </a:r>
            <a:r>
              <a:rPr lang="en-CA" dirty="0" smtClean="0"/>
              <a:t>)</a:t>
            </a:r>
            <a:endParaRPr lang="en-CA" dirty="0"/>
          </a:p>
          <a:p>
            <a:r>
              <a:rPr lang="en-CA" dirty="0" smtClean="0"/>
              <a:t>Plan circuit backwards but be prepared to adjust to conditions and </a:t>
            </a:r>
            <a:r>
              <a:rPr lang="en-CA" b="1" dirty="0" smtClean="0"/>
              <a:t>modify</a:t>
            </a:r>
            <a:r>
              <a:rPr lang="en-CA" dirty="0" smtClean="0"/>
              <a:t> as needed </a:t>
            </a:r>
          </a:p>
        </p:txBody>
      </p:sp>
    </p:spTree>
    <p:extLst>
      <p:ext uri="{BB962C8B-B14F-4D97-AF65-F5344CB8AC3E}">
        <p14:creationId xmlns:p14="http://schemas.microsoft.com/office/powerpoint/2010/main" val="3271699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51" y="0"/>
            <a:ext cx="9144000" cy="6858000"/>
          </a:xfrm>
          <a:prstGeom prst="rect">
            <a:avLst/>
          </a:prstGeom>
        </p:spPr>
      </p:pic>
      <p:sp>
        <p:nvSpPr>
          <p:cNvPr id="4" name="Frihandsfigur 3"/>
          <p:cNvSpPr/>
          <p:nvPr/>
        </p:nvSpPr>
        <p:spPr>
          <a:xfrm>
            <a:off x="1715784" y="1962364"/>
            <a:ext cx="6569019" cy="3852809"/>
          </a:xfrm>
          <a:custGeom>
            <a:avLst/>
            <a:gdLst>
              <a:gd name="connsiteX0" fmla="*/ 4520629 w 6569019"/>
              <a:gd name="connsiteY0" fmla="*/ 2558265 h 3852809"/>
              <a:gd name="connsiteX1" fmla="*/ 4633645 w 6569019"/>
              <a:gd name="connsiteY1" fmla="*/ 2599362 h 3852809"/>
              <a:gd name="connsiteX2" fmla="*/ 4664468 w 6569019"/>
              <a:gd name="connsiteY2" fmla="*/ 2609636 h 3852809"/>
              <a:gd name="connsiteX3" fmla="*/ 4787758 w 6569019"/>
              <a:gd name="connsiteY3" fmla="*/ 2671281 h 3852809"/>
              <a:gd name="connsiteX4" fmla="*/ 4818580 w 6569019"/>
              <a:gd name="connsiteY4" fmla="*/ 2681555 h 3852809"/>
              <a:gd name="connsiteX5" fmla="*/ 4849403 w 6569019"/>
              <a:gd name="connsiteY5" fmla="*/ 2691829 h 3852809"/>
              <a:gd name="connsiteX6" fmla="*/ 4931596 w 6569019"/>
              <a:gd name="connsiteY6" fmla="*/ 2681555 h 3852809"/>
              <a:gd name="connsiteX7" fmla="*/ 4972692 w 6569019"/>
              <a:gd name="connsiteY7" fmla="*/ 2671281 h 3852809"/>
              <a:gd name="connsiteX8" fmla="*/ 5239820 w 6569019"/>
              <a:gd name="connsiteY8" fmla="*/ 2650733 h 3852809"/>
              <a:gd name="connsiteX9" fmla="*/ 5393933 w 6569019"/>
              <a:gd name="connsiteY9" fmla="*/ 2681555 h 3852809"/>
              <a:gd name="connsiteX10" fmla="*/ 5486400 w 6569019"/>
              <a:gd name="connsiteY10" fmla="*/ 2702103 h 3852809"/>
              <a:gd name="connsiteX11" fmla="*/ 5517223 w 6569019"/>
              <a:gd name="connsiteY11" fmla="*/ 2712378 h 3852809"/>
              <a:gd name="connsiteX12" fmla="*/ 5630238 w 6569019"/>
              <a:gd name="connsiteY12" fmla="*/ 2712378 h 3852809"/>
              <a:gd name="connsiteX13" fmla="*/ 5691883 w 6569019"/>
              <a:gd name="connsiteY13" fmla="*/ 2702103 h 3852809"/>
              <a:gd name="connsiteX14" fmla="*/ 5774077 w 6569019"/>
              <a:gd name="connsiteY14" fmla="*/ 2732926 h 3852809"/>
              <a:gd name="connsiteX15" fmla="*/ 5866544 w 6569019"/>
              <a:gd name="connsiteY15" fmla="*/ 2753474 h 3852809"/>
              <a:gd name="connsiteX16" fmla="*/ 5897367 w 6569019"/>
              <a:gd name="connsiteY16" fmla="*/ 2763748 h 3852809"/>
              <a:gd name="connsiteX17" fmla="*/ 5938463 w 6569019"/>
              <a:gd name="connsiteY17" fmla="*/ 2774023 h 3852809"/>
              <a:gd name="connsiteX18" fmla="*/ 5969286 w 6569019"/>
              <a:gd name="connsiteY18" fmla="*/ 2784297 h 3852809"/>
              <a:gd name="connsiteX19" fmla="*/ 6072027 w 6569019"/>
              <a:gd name="connsiteY19" fmla="*/ 2804845 h 3852809"/>
              <a:gd name="connsiteX20" fmla="*/ 6123398 w 6569019"/>
              <a:gd name="connsiteY20" fmla="*/ 2825393 h 3852809"/>
              <a:gd name="connsiteX21" fmla="*/ 6215865 w 6569019"/>
              <a:gd name="connsiteY21" fmla="*/ 2835667 h 3852809"/>
              <a:gd name="connsiteX22" fmla="*/ 6298059 w 6569019"/>
              <a:gd name="connsiteY22" fmla="*/ 2845942 h 3852809"/>
              <a:gd name="connsiteX23" fmla="*/ 6328881 w 6569019"/>
              <a:gd name="connsiteY23" fmla="*/ 2835667 h 3852809"/>
              <a:gd name="connsiteX24" fmla="*/ 6400800 w 6569019"/>
              <a:gd name="connsiteY24" fmla="*/ 2856216 h 3852809"/>
              <a:gd name="connsiteX25" fmla="*/ 6472719 w 6569019"/>
              <a:gd name="connsiteY25" fmla="*/ 2866490 h 3852809"/>
              <a:gd name="connsiteX26" fmla="*/ 6513816 w 6569019"/>
              <a:gd name="connsiteY26" fmla="*/ 2887038 h 3852809"/>
              <a:gd name="connsiteX27" fmla="*/ 6554913 w 6569019"/>
              <a:gd name="connsiteY27" fmla="*/ 2928135 h 3852809"/>
              <a:gd name="connsiteX28" fmla="*/ 6554913 w 6569019"/>
              <a:gd name="connsiteY28" fmla="*/ 3051425 h 3852809"/>
              <a:gd name="connsiteX29" fmla="*/ 6534364 w 6569019"/>
              <a:gd name="connsiteY29" fmla="*/ 3071973 h 3852809"/>
              <a:gd name="connsiteX30" fmla="*/ 6503542 w 6569019"/>
              <a:gd name="connsiteY30" fmla="*/ 3133618 h 3852809"/>
              <a:gd name="connsiteX31" fmla="*/ 6472719 w 6569019"/>
              <a:gd name="connsiteY31" fmla="*/ 3154166 h 3852809"/>
              <a:gd name="connsiteX32" fmla="*/ 6452171 w 6569019"/>
              <a:gd name="connsiteY32" fmla="*/ 3174715 h 3852809"/>
              <a:gd name="connsiteX33" fmla="*/ 6390526 w 6569019"/>
              <a:gd name="connsiteY33" fmla="*/ 3205537 h 3852809"/>
              <a:gd name="connsiteX34" fmla="*/ 6349429 w 6569019"/>
              <a:gd name="connsiteY34" fmla="*/ 3256908 h 3852809"/>
              <a:gd name="connsiteX35" fmla="*/ 6287785 w 6569019"/>
              <a:gd name="connsiteY35" fmla="*/ 3277456 h 3852809"/>
              <a:gd name="connsiteX36" fmla="*/ 6195317 w 6569019"/>
              <a:gd name="connsiteY36" fmla="*/ 3308279 h 3852809"/>
              <a:gd name="connsiteX37" fmla="*/ 6164495 w 6569019"/>
              <a:gd name="connsiteY37" fmla="*/ 3328827 h 3852809"/>
              <a:gd name="connsiteX38" fmla="*/ 6041205 w 6569019"/>
              <a:gd name="connsiteY38" fmla="*/ 3339101 h 3852809"/>
              <a:gd name="connsiteX39" fmla="*/ 5948737 w 6569019"/>
              <a:gd name="connsiteY39" fmla="*/ 3369924 h 3852809"/>
              <a:gd name="connsiteX40" fmla="*/ 5887092 w 6569019"/>
              <a:gd name="connsiteY40" fmla="*/ 3390472 h 3852809"/>
              <a:gd name="connsiteX41" fmla="*/ 5845996 w 6569019"/>
              <a:gd name="connsiteY41" fmla="*/ 3400746 h 3852809"/>
              <a:gd name="connsiteX42" fmla="*/ 5815173 w 6569019"/>
              <a:gd name="connsiteY42" fmla="*/ 3411020 h 3852809"/>
              <a:gd name="connsiteX43" fmla="*/ 5722706 w 6569019"/>
              <a:gd name="connsiteY43" fmla="*/ 3431569 h 3852809"/>
              <a:gd name="connsiteX44" fmla="*/ 5691883 w 6569019"/>
              <a:gd name="connsiteY44" fmla="*/ 3441843 h 3852809"/>
              <a:gd name="connsiteX45" fmla="*/ 5650787 w 6569019"/>
              <a:gd name="connsiteY45" fmla="*/ 3452117 h 3852809"/>
              <a:gd name="connsiteX46" fmla="*/ 5589142 w 6569019"/>
              <a:gd name="connsiteY46" fmla="*/ 3472665 h 3852809"/>
              <a:gd name="connsiteX47" fmla="*/ 5548045 w 6569019"/>
              <a:gd name="connsiteY47" fmla="*/ 3482939 h 3852809"/>
              <a:gd name="connsiteX48" fmla="*/ 5465852 w 6569019"/>
              <a:gd name="connsiteY48" fmla="*/ 3503488 h 3852809"/>
              <a:gd name="connsiteX49" fmla="*/ 5435029 w 6569019"/>
              <a:gd name="connsiteY49" fmla="*/ 3524036 h 3852809"/>
              <a:gd name="connsiteX50" fmla="*/ 5373385 w 6569019"/>
              <a:gd name="connsiteY50" fmla="*/ 3544584 h 3852809"/>
              <a:gd name="connsiteX51" fmla="*/ 5352836 w 6569019"/>
              <a:gd name="connsiteY51" fmla="*/ 3565133 h 3852809"/>
              <a:gd name="connsiteX52" fmla="*/ 5291191 w 6569019"/>
              <a:gd name="connsiteY52" fmla="*/ 3575407 h 3852809"/>
              <a:gd name="connsiteX53" fmla="*/ 5250095 w 6569019"/>
              <a:gd name="connsiteY53" fmla="*/ 3585681 h 3852809"/>
              <a:gd name="connsiteX54" fmla="*/ 5188450 w 6569019"/>
              <a:gd name="connsiteY54" fmla="*/ 3606229 h 3852809"/>
              <a:gd name="connsiteX55" fmla="*/ 5157627 w 6569019"/>
              <a:gd name="connsiteY55" fmla="*/ 3626778 h 3852809"/>
              <a:gd name="connsiteX56" fmla="*/ 5116531 w 6569019"/>
              <a:gd name="connsiteY56" fmla="*/ 3637052 h 3852809"/>
              <a:gd name="connsiteX57" fmla="*/ 4982967 w 6569019"/>
              <a:gd name="connsiteY57" fmla="*/ 3657600 h 3852809"/>
              <a:gd name="connsiteX58" fmla="*/ 4911047 w 6569019"/>
              <a:gd name="connsiteY58" fmla="*/ 3678148 h 3852809"/>
              <a:gd name="connsiteX59" fmla="*/ 4839128 w 6569019"/>
              <a:gd name="connsiteY59" fmla="*/ 3698697 h 3852809"/>
              <a:gd name="connsiteX60" fmla="*/ 4777483 w 6569019"/>
              <a:gd name="connsiteY60" fmla="*/ 3739793 h 3852809"/>
              <a:gd name="connsiteX61" fmla="*/ 4705564 w 6569019"/>
              <a:gd name="connsiteY61" fmla="*/ 3750067 h 3852809"/>
              <a:gd name="connsiteX62" fmla="*/ 4664468 w 6569019"/>
              <a:gd name="connsiteY62" fmla="*/ 3760342 h 3852809"/>
              <a:gd name="connsiteX63" fmla="*/ 4530904 w 6569019"/>
              <a:gd name="connsiteY63" fmla="*/ 3770616 h 3852809"/>
              <a:gd name="connsiteX64" fmla="*/ 4448710 w 6569019"/>
              <a:gd name="connsiteY64" fmla="*/ 3791164 h 3852809"/>
              <a:gd name="connsiteX65" fmla="*/ 4376791 w 6569019"/>
              <a:gd name="connsiteY65" fmla="*/ 3811712 h 3852809"/>
              <a:gd name="connsiteX66" fmla="*/ 4315146 w 6569019"/>
              <a:gd name="connsiteY66" fmla="*/ 3821987 h 3852809"/>
              <a:gd name="connsiteX67" fmla="*/ 4284324 w 6569019"/>
              <a:gd name="connsiteY67" fmla="*/ 3832261 h 3852809"/>
              <a:gd name="connsiteX68" fmla="*/ 4202131 w 6569019"/>
              <a:gd name="connsiteY68" fmla="*/ 3842535 h 3852809"/>
              <a:gd name="connsiteX69" fmla="*/ 4150760 w 6569019"/>
              <a:gd name="connsiteY69" fmla="*/ 3852809 h 3852809"/>
              <a:gd name="connsiteX70" fmla="*/ 3719245 w 6569019"/>
              <a:gd name="connsiteY70" fmla="*/ 3832261 h 3852809"/>
              <a:gd name="connsiteX71" fmla="*/ 3534310 w 6569019"/>
              <a:gd name="connsiteY71" fmla="*/ 3811712 h 3852809"/>
              <a:gd name="connsiteX72" fmla="*/ 3308279 w 6569019"/>
              <a:gd name="connsiteY72" fmla="*/ 3801438 h 3852809"/>
              <a:gd name="connsiteX73" fmla="*/ 3082247 w 6569019"/>
              <a:gd name="connsiteY73" fmla="*/ 3780890 h 3852809"/>
              <a:gd name="connsiteX74" fmla="*/ 3051425 w 6569019"/>
              <a:gd name="connsiteY74" fmla="*/ 3760342 h 3852809"/>
              <a:gd name="connsiteX75" fmla="*/ 2907587 w 6569019"/>
              <a:gd name="connsiteY75" fmla="*/ 3750067 h 3852809"/>
              <a:gd name="connsiteX76" fmla="*/ 2835668 w 6569019"/>
              <a:gd name="connsiteY76" fmla="*/ 3729519 h 3852809"/>
              <a:gd name="connsiteX77" fmla="*/ 2784297 w 6569019"/>
              <a:gd name="connsiteY77" fmla="*/ 3719245 h 3852809"/>
              <a:gd name="connsiteX78" fmla="*/ 2702104 w 6569019"/>
              <a:gd name="connsiteY78" fmla="*/ 3698697 h 3852809"/>
              <a:gd name="connsiteX79" fmla="*/ 2589088 w 6569019"/>
              <a:gd name="connsiteY79" fmla="*/ 3688423 h 3852809"/>
              <a:gd name="connsiteX80" fmla="*/ 2537717 w 6569019"/>
              <a:gd name="connsiteY80" fmla="*/ 3678148 h 3852809"/>
              <a:gd name="connsiteX81" fmla="*/ 2506895 w 6569019"/>
              <a:gd name="connsiteY81" fmla="*/ 3667874 h 3852809"/>
              <a:gd name="connsiteX82" fmla="*/ 2414427 w 6569019"/>
              <a:gd name="connsiteY82" fmla="*/ 3647326 h 3852809"/>
              <a:gd name="connsiteX83" fmla="*/ 2352782 w 6569019"/>
              <a:gd name="connsiteY83" fmla="*/ 3626778 h 3852809"/>
              <a:gd name="connsiteX84" fmla="*/ 2321960 w 6569019"/>
              <a:gd name="connsiteY84" fmla="*/ 3616503 h 3852809"/>
              <a:gd name="connsiteX85" fmla="*/ 2270589 w 6569019"/>
              <a:gd name="connsiteY85" fmla="*/ 3606229 h 3852809"/>
              <a:gd name="connsiteX86" fmla="*/ 2198670 w 6569019"/>
              <a:gd name="connsiteY86" fmla="*/ 3554858 h 3852809"/>
              <a:gd name="connsiteX87" fmla="*/ 2137025 w 6569019"/>
              <a:gd name="connsiteY87" fmla="*/ 3534310 h 3852809"/>
              <a:gd name="connsiteX88" fmla="*/ 2075380 w 6569019"/>
              <a:gd name="connsiteY88" fmla="*/ 3503488 h 3852809"/>
              <a:gd name="connsiteX89" fmla="*/ 2013735 w 6569019"/>
              <a:gd name="connsiteY89" fmla="*/ 3462391 h 3852809"/>
              <a:gd name="connsiteX90" fmla="*/ 1982913 w 6569019"/>
              <a:gd name="connsiteY90" fmla="*/ 3441843 h 3852809"/>
              <a:gd name="connsiteX91" fmla="*/ 1952090 w 6569019"/>
              <a:gd name="connsiteY91" fmla="*/ 3431569 h 3852809"/>
              <a:gd name="connsiteX92" fmla="*/ 1931542 w 6569019"/>
              <a:gd name="connsiteY92" fmla="*/ 3411020 h 3852809"/>
              <a:gd name="connsiteX93" fmla="*/ 1921268 w 6569019"/>
              <a:gd name="connsiteY93" fmla="*/ 3380198 h 3852809"/>
              <a:gd name="connsiteX94" fmla="*/ 1890445 w 6569019"/>
              <a:gd name="connsiteY94" fmla="*/ 3369924 h 3852809"/>
              <a:gd name="connsiteX95" fmla="*/ 1808252 w 6569019"/>
              <a:gd name="connsiteY95" fmla="*/ 3308279 h 3852809"/>
              <a:gd name="connsiteX96" fmla="*/ 1767155 w 6569019"/>
              <a:gd name="connsiteY96" fmla="*/ 3267182 h 3852809"/>
              <a:gd name="connsiteX97" fmla="*/ 1746607 w 6569019"/>
              <a:gd name="connsiteY97" fmla="*/ 3236360 h 3852809"/>
              <a:gd name="connsiteX98" fmla="*/ 1705510 w 6569019"/>
              <a:gd name="connsiteY98" fmla="*/ 3195263 h 3852809"/>
              <a:gd name="connsiteX99" fmla="*/ 1664414 w 6569019"/>
              <a:gd name="connsiteY99" fmla="*/ 3143892 h 3852809"/>
              <a:gd name="connsiteX100" fmla="*/ 1654140 w 6569019"/>
              <a:gd name="connsiteY100" fmla="*/ 3113070 h 3852809"/>
              <a:gd name="connsiteX101" fmla="*/ 1602769 w 6569019"/>
              <a:gd name="connsiteY101" fmla="*/ 3071973 h 3852809"/>
              <a:gd name="connsiteX102" fmla="*/ 1551398 w 6569019"/>
              <a:gd name="connsiteY102" fmla="*/ 3030876 h 3852809"/>
              <a:gd name="connsiteX103" fmla="*/ 1530850 w 6569019"/>
              <a:gd name="connsiteY103" fmla="*/ 3000054 h 3852809"/>
              <a:gd name="connsiteX104" fmla="*/ 1479479 w 6569019"/>
              <a:gd name="connsiteY104" fmla="*/ 2958957 h 3852809"/>
              <a:gd name="connsiteX105" fmla="*/ 1428108 w 6569019"/>
              <a:gd name="connsiteY105" fmla="*/ 2917861 h 3852809"/>
              <a:gd name="connsiteX106" fmla="*/ 1407560 w 6569019"/>
              <a:gd name="connsiteY106" fmla="*/ 2897312 h 3852809"/>
              <a:gd name="connsiteX107" fmla="*/ 1345915 w 6569019"/>
              <a:gd name="connsiteY107" fmla="*/ 2845942 h 3852809"/>
              <a:gd name="connsiteX108" fmla="*/ 1304818 w 6569019"/>
              <a:gd name="connsiteY108" fmla="*/ 2794571 h 3852809"/>
              <a:gd name="connsiteX109" fmla="*/ 1284270 w 6569019"/>
              <a:gd name="connsiteY109" fmla="*/ 2763748 h 3852809"/>
              <a:gd name="connsiteX110" fmla="*/ 1222625 w 6569019"/>
              <a:gd name="connsiteY110" fmla="*/ 2702103 h 3852809"/>
              <a:gd name="connsiteX111" fmla="*/ 1191803 w 6569019"/>
              <a:gd name="connsiteY111" fmla="*/ 2671281 h 3852809"/>
              <a:gd name="connsiteX112" fmla="*/ 1140432 w 6569019"/>
              <a:gd name="connsiteY112" fmla="*/ 2578814 h 3852809"/>
              <a:gd name="connsiteX113" fmla="*/ 1119883 w 6569019"/>
              <a:gd name="connsiteY113" fmla="*/ 2547991 h 3852809"/>
              <a:gd name="connsiteX114" fmla="*/ 1047964 w 6569019"/>
              <a:gd name="connsiteY114" fmla="*/ 2465798 h 3852809"/>
              <a:gd name="connsiteX115" fmla="*/ 1037690 w 6569019"/>
              <a:gd name="connsiteY115" fmla="*/ 2434975 h 3852809"/>
              <a:gd name="connsiteX116" fmla="*/ 1017142 w 6569019"/>
              <a:gd name="connsiteY116" fmla="*/ 2404153 h 3852809"/>
              <a:gd name="connsiteX117" fmla="*/ 976045 w 6569019"/>
              <a:gd name="connsiteY117" fmla="*/ 2321960 h 3852809"/>
              <a:gd name="connsiteX118" fmla="*/ 945223 w 6569019"/>
              <a:gd name="connsiteY118" fmla="*/ 2301411 h 3852809"/>
              <a:gd name="connsiteX119" fmla="*/ 904126 w 6569019"/>
              <a:gd name="connsiteY119" fmla="*/ 2250040 h 3852809"/>
              <a:gd name="connsiteX120" fmla="*/ 873304 w 6569019"/>
              <a:gd name="connsiteY120" fmla="*/ 2239766 h 3852809"/>
              <a:gd name="connsiteX121" fmla="*/ 832207 w 6569019"/>
              <a:gd name="connsiteY121" fmla="*/ 2188396 h 3852809"/>
              <a:gd name="connsiteX122" fmla="*/ 791110 w 6569019"/>
              <a:gd name="connsiteY122" fmla="*/ 2147299 h 3852809"/>
              <a:gd name="connsiteX123" fmla="*/ 750014 w 6569019"/>
              <a:gd name="connsiteY123" fmla="*/ 2085654 h 3852809"/>
              <a:gd name="connsiteX124" fmla="*/ 729465 w 6569019"/>
              <a:gd name="connsiteY124" fmla="*/ 2024009 h 3852809"/>
              <a:gd name="connsiteX125" fmla="*/ 688369 w 6569019"/>
              <a:gd name="connsiteY125" fmla="*/ 1972638 h 3852809"/>
              <a:gd name="connsiteX126" fmla="*/ 667820 w 6569019"/>
              <a:gd name="connsiteY126" fmla="*/ 1910993 h 3852809"/>
              <a:gd name="connsiteX127" fmla="*/ 626724 w 6569019"/>
              <a:gd name="connsiteY127" fmla="*/ 1849348 h 3852809"/>
              <a:gd name="connsiteX128" fmla="*/ 606176 w 6569019"/>
              <a:gd name="connsiteY128" fmla="*/ 1818526 h 3852809"/>
              <a:gd name="connsiteX129" fmla="*/ 585627 w 6569019"/>
              <a:gd name="connsiteY129" fmla="*/ 1756881 h 3852809"/>
              <a:gd name="connsiteX130" fmla="*/ 606176 w 6569019"/>
              <a:gd name="connsiteY130" fmla="*/ 1633591 h 3852809"/>
              <a:gd name="connsiteX131" fmla="*/ 616450 w 6569019"/>
              <a:gd name="connsiteY131" fmla="*/ 1602769 h 3852809"/>
              <a:gd name="connsiteX132" fmla="*/ 636998 w 6569019"/>
              <a:gd name="connsiteY132" fmla="*/ 1571946 h 3852809"/>
              <a:gd name="connsiteX133" fmla="*/ 647272 w 6569019"/>
              <a:gd name="connsiteY133" fmla="*/ 1541124 h 3852809"/>
              <a:gd name="connsiteX134" fmla="*/ 688369 w 6569019"/>
              <a:gd name="connsiteY134" fmla="*/ 1500027 h 3852809"/>
              <a:gd name="connsiteX135" fmla="*/ 719191 w 6569019"/>
              <a:gd name="connsiteY135" fmla="*/ 1469205 h 3852809"/>
              <a:gd name="connsiteX136" fmla="*/ 770562 w 6569019"/>
              <a:gd name="connsiteY136" fmla="*/ 1417834 h 3852809"/>
              <a:gd name="connsiteX137" fmla="*/ 832207 w 6569019"/>
              <a:gd name="connsiteY137" fmla="*/ 1397285 h 3852809"/>
              <a:gd name="connsiteX138" fmla="*/ 893852 w 6569019"/>
              <a:gd name="connsiteY138" fmla="*/ 1387011 h 3852809"/>
              <a:gd name="connsiteX139" fmla="*/ 934949 w 6569019"/>
              <a:gd name="connsiteY139" fmla="*/ 1376737 h 3852809"/>
              <a:gd name="connsiteX140" fmla="*/ 996594 w 6569019"/>
              <a:gd name="connsiteY140" fmla="*/ 1366463 h 3852809"/>
              <a:gd name="connsiteX141" fmla="*/ 1171254 w 6569019"/>
              <a:gd name="connsiteY141" fmla="*/ 1387011 h 3852809"/>
              <a:gd name="connsiteX142" fmla="*/ 1232899 w 6569019"/>
              <a:gd name="connsiteY142" fmla="*/ 1407560 h 3852809"/>
              <a:gd name="connsiteX143" fmla="*/ 1263722 w 6569019"/>
              <a:gd name="connsiteY143" fmla="*/ 1417834 h 3852809"/>
              <a:gd name="connsiteX144" fmla="*/ 1325367 w 6569019"/>
              <a:gd name="connsiteY144" fmla="*/ 1428108 h 3852809"/>
              <a:gd name="connsiteX145" fmla="*/ 1387012 w 6569019"/>
              <a:gd name="connsiteY145" fmla="*/ 1458930 h 3852809"/>
              <a:gd name="connsiteX146" fmla="*/ 1448656 w 6569019"/>
              <a:gd name="connsiteY146" fmla="*/ 1489753 h 3852809"/>
              <a:gd name="connsiteX147" fmla="*/ 1489753 w 6569019"/>
              <a:gd name="connsiteY147" fmla="*/ 1541124 h 3852809"/>
              <a:gd name="connsiteX148" fmla="*/ 1530850 w 6569019"/>
              <a:gd name="connsiteY148" fmla="*/ 1602769 h 3852809"/>
              <a:gd name="connsiteX149" fmla="*/ 1582220 w 6569019"/>
              <a:gd name="connsiteY149" fmla="*/ 1664414 h 3852809"/>
              <a:gd name="connsiteX150" fmla="*/ 1602769 w 6569019"/>
              <a:gd name="connsiteY150" fmla="*/ 1736333 h 3852809"/>
              <a:gd name="connsiteX151" fmla="*/ 1592495 w 6569019"/>
              <a:gd name="connsiteY151" fmla="*/ 1839074 h 3852809"/>
              <a:gd name="connsiteX152" fmla="*/ 1571946 w 6569019"/>
              <a:gd name="connsiteY152" fmla="*/ 1900719 h 3852809"/>
              <a:gd name="connsiteX153" fmla="*/ 1541124 w 6569019"/>
              <a:gd name="connsiteY153" fmla="*/ 1921267 h 3852809"/>
              <a:gd name="connsiteX154" fmla="*/ 1510301 w 6569019"/>
              <a:gd name="connsiteY154" fmla="*/ 1982912 h 3852809"/>
              <a:gd name="connsiteX155" fmla="*/ 1469205 w 6569019"/>
              <a:gd name="connsiteY155" fmla="*/ 2054832 h 3852809"/>
              <a:gd name="connsiteX156" fmla="*/ 1448656 w 6569019"/>
              <a:gd name="connsiteY156" fmla="*/ 2075380 h 3852809"/>
              <a:gd name="connsiteX157" fmla="*/ 1376737 w 6569019"/>
              <a:gd name="connsiteY157" fmla="*/ 2095928 h 3852809"/>
              <a:gd name="connsiteX158" fmla="*/ 1273996 w 6569019"/>
              <a:gd name="connsiteY158" fmla="*/ 2116476 h 3852809"/>
              <a:gd name="connsiteX159" fmla="*/ 1181528 w 6569019"/>
              <a:gd name="connsiteY159" fmla="*/ 2095928 h 3852809"/>
              <a:gd name="connsiteX160" fmla="*/ 1037690 w 6569019"/>
              <a:gd name="connsiteY160" fmla="*/ 2085654 h 3852809"/>
              <a:gd name="connsiteX161" fmla="*/ 934949 w 6569019"/>
              <a:gd name="connsiteY161" fmla="*/ 2075380 h 3852809"/>
              <a:gd name="connsiteX162" fmla="*/ 883578 w 6569019"/>
              <a:gd name="connsiteY162" fmla="*/ 2054832 h 3852809"/>
              <a:gd name="connsiteX163" fmla="*/ 852755 w 6569019"/>
              <a:gd name="connsiteY163" fmla="*/ 2044557 h 3852809"/>
              <a:gd name="connsiteX164" fmla="*/ 780836 w 6569019"/>
              <a:gd name="connsiteY164" fmla="*/ 2013735 h 3852809"/>
              <a:gd name="connsiteX165" fmla="*/ 750014 w 6569019"/>
              <a:gd name="connsiteY165" fmla="*/ 1993187 h 3852809"/>
              <a:gd name="connsiteX166" fmla="*/ 719191 w 6569019"/>
              <a:gd name="connsiteY166" fmla="*/ 1982912 h 3852809"/>
              <a:gd name="connsiteX167" fmla="*/ 698643 w 6569019"/>
              <a:gd name="connsiteY167" fmla="*/ 1952090 h 3852809"/>
              <a:gd name="connsiteX168" fmla="*/ 667820 w 6569019"/>
              <a:gd name="connsiteY168" fmla="*/ 1931542 h 3852809"/>
              <a:gd name="connsiteX169" fmla="*/ 647272 w 6569019"/>
              <a:gd name="connsiteY169" fmla="*/ 1900719 h 3852809"/>
              <a:gd name="connsiteX170" fmla="*/ 616450 w 6569019"/>
              <a:gd name="connsiteY170" fmla="*/ 1880171 h 3852809"/>
              <a:gd name="connsiteX171" fmla="*/ 606176 w 6569019"/>
              <a:gd name="connsiteY171" fmla="*/ 1849348 h 3852809"/>
              <a:gd name="connsiteX172" fmla="*/ 585627 w 6569019"/>
              <a:gd name="connsiteY172" fmla="*/ 1828800 h 3852809"/>
              <a:gd name="connsiteX173" fmla="*/ 544531 w 6569019"/>
              <a:gd name="connsiteY173" fmla="*/ 1777429 h 3852809"/>
              <a:gd name="connsiteX174" fmla="*/ 534256 w 6569019"/>
              <a:gd name="connsiteY174" fmla="*/ 1726058 h 3852809"/>
              <a:gd name="connsiteX175" fmla="*/ 523982 w 6569019"/>
              <a:gd name="connsiteY175" fmla="*/ 1695236 h 3852809"/>
              <a:gd name="connsiteX176" fmla="*/ 513708 w 6569019"/>
              <a:gd name="connsiteY176" fmla="*/ 1592494 h 3852809"/>
              <a:gd name="connsiteX177" fmla="*/ 544531 w 6569019"/>
              <a:gd name="connsiteY177" fmla="*/ 1438382 h 3852809"/>
              <a:gd name="connsiteX178" fmla="*/ 554805 w 6569019"/>
              <a:gd name="connsiteY178" fmla="*/ 1407560 h 3852809"/>
              <a:gd name="connsiteX179" fmla="*/ 606176 w 6569019"/>
              <a:gd name="connsiteY179" fmla="*/ 1345915 h 3852809"/>
              <a:gd name="connsiteX180" fmla="*/ 626724 w 6569019"/>
              <a:gd name="connsiteY180" fmla="*/ 1315092 h 3852809"/>
              <a:gd name="connsiteX181" fmla="*/ 657546 w 6569019"/>
              <a:gd name="connsiteY181" fmla="*/ 1294544 h 3852809"/>
              <a:gd name="connsiteX182" fmla="*/ 678095 w 6569019"/>
              <a:gd name="connsiteY182" fmla="*/ 1273996 h 3852809"/>
              <a:gd name="connsiteX183" fmla="*/ 708917 w 6569019"/>
              <a:gd name="connsiteY183" fmla="*/ 1263721 h 3852809"/>
              <a:gd name="connsiteX184" fmla="*/ 760288 w 6569019"/>
              <a:gd name="connsiteY184" fmla="*/ 1232899 h 3852809"/>
              <a:gd name="connsiteX185" fmla="*/ 842481 w 6569019"/>
              <a:gd name="connsiteY185" fmla="*/ 1212351 h 3852809"/>
              <a:gd name="connsiteX186" fmla="*/ 955497 w 6569019"/>
              <a:gd name="connsiteY186" fmla="*/ 1181528 h 3852809"/>
              <a:gd name="connsiteX187" fmla="*/ 1130158 w 6569019"/>
              <a:gd name="connsiteY187" fmla="*/ 1191802 h 3852809"/>
              <a:gd name="connsiteX188" fmla="*/ 1222625 w 6569019"/>
              <a:gd name="connsiteY188" fmla="*/ 1202076 h 3852809"/>
              <a:gd name="connsiteX189" fmla="*/ 1284270 w 6569019"/>
              <a:gd name="connsiteY189" fmla="*/ 1222625 h 3852809"/>
              <a:gd name="connsiteX190" fmla="*/ 1315092 w 6569019"/>
              <a:gd name="connsiteY190" fmla="*/ 1243173 h 3852809"/>
              <a:gd name="connsiteX191" fmla="*/ 1356189 w 6569019"/>
              <a:gd name="connsiteY191" fmla="*/ 1263721 h 3852809"/>
              <a:gd name="connsiteX192" fmla="*/ 1397286 w 6569019"/>
              <a:gd name="connsiteY192" fmla="*/ 1325366 h 3852809"/>
              <a:gd name="connsiteX193" fmla="*/ 1407560 w 6569019"/>
              <a:gd name="connsiteY193" fmla="*/ 1356189 h 3852809"/>
              <a:gd name="connsiteX194" fmla="*/ 1438382 w 6569019"/>
              <a:gd name="connsiteY194" fmla="*/ 1387011 h 3852809"/>
              <a:gd name="connsiteX195" fmla="*/ 1448656 w 6569019"/>
              <a:gd name="connsiteY195" fmla="*/ 1448656 h 3852809"/>
              <a:gd name="connsiteX196" fmla="*/ 1428108 w 6569019"/>
              <a:gd name="connsiteY196" fmla="*/ 1500027 h 3852809"/>
              <a:gd name="connsiteX197" fmla="*/ 1417834 w 6569019"/>
              <a:gd name="connsiteY197" fmla="*/ 1530849 h 3852809"/>
              <a:gd name="connsiteX198" fmla="*/ 1345915 w 6569019"/>
              <a:gd name="connsiteY198" fmla="*/ 1602769 h 3852809"/>
              <a:gd name="connsiteX199" fmla="*/ 1304818 w 6569019"/>
              <a:gd name="connsiteY199" fmla="*/ 1654139 h 3852809"/>
              <a:gd name="connsiteX200" fmla="*/ 1263722 w 6569019"/>
              <a:gd name="connsiteY200" fmla="*/ 1664414 h 3852809"/>
              <a:gd name="connsiteX201" fmla="*/ 1191803 w 6569019"/>
              <a:gd name="connsiteY201" fmla="*/ 1705510 h 3852809"/>
              <a:gd name="connsiteX202" fmla="*/ 1078787 w 6569019"/>
              <a:gd name="connsiteY202" fmla="*/ 1726058 h 3852809"/>
              <a:gd name="connsiteX203" fmla="*/ 821933 w 6569019"/>
              <a:gd name="connsiteY203" fmla="*/ 1736333 h 3852809"/>
              <a:gd name="connsiteX204" fmla="*/ 750014 w 6569019"/>
              <a:gd name="connsiteY204" fmla="*/ 1746607 h 3852809"/>
              <a:gd name="connsiteX205" fmla="*/ 708917 w 6569019"/>
              <a:gd name="connsiteY205" fmla="*/ 1756881 h 3852809"/>
              <a:gd name="connsiteX206" fmla="*/ 544531 w 6569019"/>
              <a:gd name="connsiteY206" fmla="*/ 1767155 h 3852809"/>
              <a:gd name="connsiteX207" fmla="*/ 236306 w 6569019"/>
              <a:gd name="connsiteY207" fmla="*/ 1551398 h 3852809"/>
              <a:gd name="connsiteX208" fmla="*/ 205483 w 6569019"/>
              <a:gd name="connsiteY208" fmla="*/ 1489753 h 3852809"/>
              <a:gd name="connsiteX209" fmla="*/ 195209 w 6569019"/>
              <a:gd name="connsiteY209" fmla="*/ 1448656 h 3852809"/>
              <a:gd name="connsiteX210" fmla="*/ 174661 w 6569019"/>
              <a:gd name="connsiteY210" fmla="*/ 1417834 h 3852809"/>
              <a:gd name="connsiteX211" fmla="*/ 154113 w 6569019"/>
              <a:gd name="connsiteY211" fmla="*/ 1273996 h 3852809"/>
              <a:gd name="connsiteX212" fmla="*/ 164387 w 6569019"/>
              <a:gd name="connsiteY212" fmla="*/ 1191802 h 3852809"/>
              <a:gd name="connsiteX213" fmla="*/ 215758 w 6569019"/>
              <a:gd name="connsiteY213" fmla="*/ 1130157 h 3852809"/>
              <a:gd name="connsiteX214" fmla="*/ 287677 w 6569019"/>
              <a:gd name="connsiteY214" fmla="*/ 1068512 h 3852809"/>
              <a:gd name="connsiteX215" fmla="*/ 318499 w 6569019"/>
              <a:gd name="connsiteY215" fmla="*/ 1058238 h 3852809"/>
              <a:gd name="connsiteX216" fmla="*/ 400692 w 6569019"/>
              <a:gd name="connsiteY216" fmla="*/ 1017142 h 3852809"/>
              <a:gd name="connsiteX217" fmla="*/ 431515 w 6569019"/>
              <a:gd name="connsiteY217" fmla="*/ 996593 h 3852809"/>
              <a:gd name="connsiteX218" fmla="*/ 472612 w 6569019"/>
              <a:gd name="connsiteY218" fmla="*/ 986319 h 3852809"/>
              <a:gd name="connsiteX219" fmla="*/ 616450 w 6569019"/>
              <a:gd name="connsiteY219" fmla="*/ 955497 h 3852809"/>
              <a:gd name="connsiteX220" fmla="*/ 678095 w 6569019"/>
              <a:gd name="connsiteY220" fmla="*/ 934948 h 3852809"/>
              <a:gd name="connsiteX221" fmla="*/ 708917 w 6569019"/>
              <a:gd name="connsiteY221" fmla="*/ 945223 h 3852809"/>
              <a:gd name="connsiteX222" fmla="*/ 852755 w 6569019"/>
              <a:gd name="connsiteY222" fmla="*/ 965771 h 3852809"/>
              <a:gd name="connsiteX223" fmla="*/ 883578 w 6569019"/>
              <a:gd name="connsiteY223" fmla="*/ 976045 h 3852809"/>
              <a:gd name="connsiteX224" fmla="*/ 955497 w 6569019"/>
              <a:gd name="connsiteY224" fmla="*/ 1006867 h 3852809"/>
              <a:gd name="connsiteX225" fmla="*/ 1017142 w 6569019"/>
              <a:gd name="connsiteY225" fmla="*/ 1037690 h 3852809"/>
              <a:gd name="connsiteX226" fmla="*/ 1078787 w 6569019"/>
              <a:gd name="connsiteY226" fmla="*/ 1089061 h 3852809"/>
              <a:gd name="connsiteX227" fmla="*/ 1109609 w 6569019"/>
              <a:gd name="connsiteY227" fmla="*/ 1109609 h 3852809"/>
              <a:gd name="connsiteX228" fmla="*/ 1130158 w 6569019"/>
              <a:gd name="connsiteY228" fmla="*/ 1150706 h 3852809"/>
              <a:gd name="connsiteX229" fmla="*/ 1150706 w 6569019"/>
              <a:gd name="connsiteY229" fmla="*/ 1181528 h 3852809"/>
              <a:gd name="connsiteX230" fmla="*/ 1160980 w 6569019"/>
              <a:gd name="connsiteY230" fmla="*/ 1212351 h 3852809"/>
              <a:gd name="connsiteX231" fmla="*/ 1191803 w 6569019"/>
              <a:gd name="connsiteY231" fmla="*/ 1284270 h 3852809"/>
              <a:gd name="connsiteX232" fmla="*/ 1171254 w 6569019"/>
              <a:gd name="connsiteY232" fmla="*/ 1345915 h 3852809"/>
              <a:gd name="connsiteX233" fmla="*/ 1140432 w 6569019"/>
              <a:gd name="connsiteY233" fmla="*/ 1366463 h 3852809"/>
              <a:gd name="connsiteX234" fmla="*/ 1089061 w 6569019"/>
              <a:gd name="connsiteY234" fmla="*/ 1407560 h 3852809"/>
              <a:gd name="connsiteX235" fmla="*/ 1027416 w 6569019"/>
              <a:gd name="connsiteY235" fmla="*/ 1448656 h 3852809"/>
              <a:gd name="connsiteX236" fmla="*/ 996594 w 6569019"/>
              <a:gd name="connsiteY236" fmla="*/ 1469205 h 3852809"/>
              <a:gd name="connsiteX237" fmla="*/ 955497 w 6569019"/>
              <a:gd name="connsiteY237" fmla="*/ 1500027 h 3852809"/>
              <a:gd name="connsiteX238" fmla="*/ 852755 w 6569019"/>
              <a:gd name="connsiteY238" fmla="*/ 1510301 h 3852809"/>
              <a:gd name="connsiteX239" fmla="*/ 688369 w 6569019"/>
              <a:gd name="connsiteY239" fmla="*/ 1520575 h 3852809"/>
              <a:gd name="connsiteX240" fmla="*/ 472612 w 6569019"/>
              <a:gd name="connsiteY240" fmla="*/ 1510301 h 3852809"/>
              <a:gd name="connsiteX241" fmla="*/ 369870 w 6569019"/>
              <a:gd name="connsiteY241" fmla="*/ 1500027 h 3852809"/>
              <a:gd name="connsiteX242" fmla="*/ 318499 w 6569019"/>
              <a:gd name="connsiteY242" fmla="*/ 1489753 h 3852809"/>
              <a:gd name="connsiteX243" fmla="*/ 246580 w 6569019"/>
              <a:gd name="connsiteY243" fmla="*/ 1479479 h 3852809"/>
              <a:gd name="connsiteX244" fmla="*/ 184935 w 6569019"/>
              <a:gd name="connsiteY244" fmla="*/ 1458930 h 3852809"/>
              <a:gd name="connsiteX245" fmla="*/ 41097 w 6569019"/>
              <a:gd name="connsiteY245" fmla="*/ 1325366 h 3852809"/>
              <a:gd name="connsiteX246" fmla="*/ 20549 w 6569019"/>
              <a:gd name="connsiteY246" fmla="*/ 1294544 h 3852809"/>
              <a:gd name="connsiteX247" fmla="*/ 0 w 6569019"/>
              <a:gd name="connsiteY247" fmla="*/ 1232899 h 3852809"/>
              <a:gd name="connsiteX248" fmla="*/ 30823 w 6569019"/>
              <a:gd name="connsiteY248" fmla="*/ 1047964 h 3852809"/>
              <a:gd name="connsiteX249" fmla="*/ 41097 w 6569019"/>
              <a:gd name="connsiteY249" fmla="*/ 1017142 h 3852809"/>
              <a:gd name="connsiteX250" fmla="*/ 82194 w 6569019"/>
              <a:gd name="connsiteY250" fmla="*/ 976045 h 3852809"/>
              <a:gd name="connsiteX251" fmla="*/ 102742 w 6569019"/>
              <a:gd name="connsiteY251" fmla="*/ 945223 h 3852809"/>
              <a:gd name="connsiteX252" fmla="*/ 154113 w 6569019"/>
              <a:gd name="connsiteY252" fmla="*/ 904126 h 3852809"/>
              <a:gd name="connsiteX253" fmla="*/ 195209 w 6569019"/>
              <a:gd name="connsiteY253" fmla="*/ 883578 h 3852809"/>
              <a:gd name="connsiteX254" fmla="*/ 287677 w 6569019"/>
              <a:gd name="connsiteY254" fmla="*/ 852755 h 3852809"/>
              <a:gd name="connsiteX255" fmla="*/ 318499 w 6569019"/>
              <a:gd name="connsiteY255" fmla="*/ 842481 h 3852809"/>
              <a:gd name="connsiteX256" fmla="*/ 349322 w 6569019"/>
              <a:gd name="connsiteY256" fmla="*/ 821933 h 3852809"/>
              <a:gd name="connsiteX257" fmla="*/ 369870 w 6569019"/>
              <a:gd name="connsiteY257" fmla="*/ 801384 h 3852809"/>
              <a:gd name="connsiteX258" fmla="*/ 400692 w 6569019"/>
              <a:gd name="connsiteY258" fmla="*/ 791110 h 3852809"/>
              <a:gd name="connsiteX259" fmla="*/ 452063 w 6569019"/>
              <a:gd name="connsiteY259" fmla="*/ 750014 h 3852809"/>
              <a:gd name="connsiteX260" fmla="*/ 482886 w 6569019"/>
              <a:gd name="connsiteY260" fmla="*/ 719191 h 3852809"/>
              <a:gd name="connsiteX261" fmla="*/ 565079 w 6569019"/>
              <a:gd name="connsiteY261" fmla="*/ 698643 h 3852809"/>
              <a:gd name="connsiteX262" fmla="*/ 616450 w 6569019"/>
              <a:gd name="connsiteY262" fmla="*/ 657546 h 3852809"/>
              <a:gd name="connsiteX263" fmla="*/ 657546 w 6569019"/>
              <a:gd name="connsiteY263" fmla="*/ 626724 h 3852809"/>
              <a:gd name="connsiteX264" fmla="*/ 719191 w 6569019"/>
              <a:gd name="connsiteY264" fmla="*/ 616449 h 3852809"/>
              <a:gd name="connsiteX265" fmla="*/ 801385 w 6569019"/>
              <a:gd name="connsiteY265" fmla="*/ 595901 h 3852809"/>
              <a:gd name="connsiteX266" fmla="*/ 863029 w 6569019"/>
              <a:gd name="connsiteY266" fmla="*/ 554805 h 3852809"/>
              <a:gd name="connsiteX267" fmla="*/ 924674 w 6569019"/>
              <a:gd name="connsiteY267" fmla="*/ 534256 h 3852809"/>
              <a:gd name="connsiteX268" fmla="*/ 986319 w 6569019"/>
              <a:gd name="connsiteY268" fmla="*/ 503434 h 3852809"/>
              <a:gd name="connsiteX269" fmla="*/ 1027416 w 6569019"/>
              <a:gd name="connsiteY269" fmla="*/ 482885 h 3852809"/>
              <a:gd name="connsiteX270" fmla="*/ 1078787 w 6569019"/>
              <a:gd name="connsiteY270" fmla="*/ 472611 h 3852809"/>
              <a:gd name="connsiteX271" fmla="*/ 1109609 w 6569019"/>
              <a:gd name="connsiteY271" fmla="*/ 452063 h 3852809"/>
              <a:gd name="connsiteX272" fmla="*/ 1160980 w 6569019"/>
              <a:gd name="connsiteY272" fmla="*/ 441789 h 3852809"/>
              <a:gd name="connsiteX273" fmla="*/ 1202077 w 6569019"/>
              <a:gd name="connsiteY273" fmla="*/ 431515 h 3852809"/>
              <a:gd name="connsiteX274" fmla="*/ 1407560 w 6569019"/>
              <a:gd name="connsiteY274" fmla="*/ 369870 h 3852809"/>
              <a:gd name="connsiteX275" fmla="*/ 1438382 w 6569019"/>
              <a:gd name="connsiteY275" fmla="*/ 349321 h 3852809"/>
              <a:gd name="connsiteX276" fmla="*/ 1500027 w 6569019"/>
              <a:gd name="connsiteY276" fmla="*/ 318499 h 3852809"/>
              <a:gd name="connsiteX277" fmla="*/ 1520576 w 6569019"/>
              <a:gd name="connsiteY277" fmla="*/ 297951 h 3852809"/>
              <a:gd name="connsiteX278" fmla="*/ 1633591 w 6569019"/>
              <a:gd name="connsiteY278" fmla="*/ 287676 h 3852809"/>
              <a:gd name="connsiteX279" fmla="*/ 1664414 w 6569019"/>
              <a:gd name="connsiteY279" fmla="*/ 277402 h 3852809"/>
              <a:gd name="connsiteX280" fmla="*/ 1705510 w 6569019"/>
              <a:gd name="connsiteY280" fmla="*/ 267128 h 3852809"/>
              <a:gd name="connsiteX281" fmla="*/ 1808252 w 6569019"/>
              <a:gd name="connsiteY281" fmla="*/ 236306 h 3852809"/>
              <a:gd name="connsiteX282" fmla="*/ 1839074 w 6569019"/>
              <a:gd name="connsiteY282" fmla="*/ 226032 h 3852809"/>
              <a:gd name="connsiteX283" fmla="*/ 1972638 w 6569019"/>
              <a:gd name="connsiteY283" fmla="*/ 195209 h 3852809"/>
              <a:gd name="connsiteX284" fmla="*/ 2034283 w 6569019"/>
              <a:gd name="connsiteY284" fmla="*/ 174661 h 3852809"/>
              <a:gd name="connsiteX285" fmla="*/ 2157573 w 6569019"/>
              <a:gd name="connsiteY285" fmla="*/ 164387 h 3852809"/>
              <a:gd name="connsiteX286" fmla="*/ 2332234 w 6569019"/>
              <a:gd name="connsiteY286" fmla="*/ 133564 h 3852809"/>
              <a:gd name="connsiteX287" fmla="*/ 2424701 w 6569019"/>
              <a:gd name="connsiteY287" fmla="*/ 113016 h 3852809"/>
              <a:gd name="connsiteX288" fmla="*/ 2465798 w 6569019"/>
              <a:gd name="connsiteY288" fmla="*/ 102742 h 3852809"/>
              <a:gd name="connsiteX289" fmla="*/ 2630185 w 6569019"/>
              <a:gd name="connsiteY289" fmla="*/ 82193 h 3852809"/>
              <a:gd name="connsiteX290" fmla="*/ 2722652 w 6569019"/>
              <a:gd name="connsiteY290" fmla="*/ 61645 h 3852809"/>
              <a:gd name="connsiteX291" fmla="*/ 2784297 w 6569019"/>
              <a:gd name="connsiteY291" fmla="*/ 51371 h 3852809"/>
              <a:gd name="connsiteX292" fmla="*/ 2917861 w 6569019"/>
              <a:gd name="connsiteY292" fmla="*/ 41097 h 3852809"/>
              <a:gd name="connsiteX293" fmla="*/ 2969232 w 6569019"/>
              <a:gd name="connsiteY293" fmla="*/ 30823 h 3852809"/>
              <a:gd name="connsiteX294" fmla="*/ 3041151 w 6569019"/>
              <a:gd name="connsiteY294" fmla="*/ 10274 h 3852809"/>
              <a:gd name="connsiteX295" fmla="*/ 3113070 w 6569019"/>
              <a:gd name="connsiteY295" fmla="*/ 0 h 3852809"/>
              <a:gd name="connsiteX296" fmla="*/ 3236360 w 6569019"/>
              <a:gd name="connsiteY296" fmla="*/ 10274 h 3852809"/>
              <a:gd name="connsiteX297" fmla="*/ 3287731 w 6569019"/>
              <a:gd name="connsiteY297" fmla="*/ 20548 h 3852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6569019" h="3852809">
                <a:moveTo>
                  <a:pt x="4520629" y="2558265"/>
                </a:moveTo>
                <a:cubicBezTo>
                  <a:pt x="4592109" y="2586858"/>
                  <a:pt x="4554506" y="2572983"/>
                  <a:pt x="4633645" y="2599362"/>
                </a:cubicBezTo>
                <a:lnTo>
                  <a:pt x="4664468" y="2609636"/>
                </a:lnTo>
                <a:cubicBezTo>
                  <a:pt x="4744136" y="2662748"/>
                  <a:pt x="4702684" y="2642923"/>
                  <a:pt x="4787758" y="2671281"/>
                </a:cubicBezTo>
                <a:lnTo>
                  <a:pt x="4818580" y="2681555"/>
                </a:lnTo>
                <a:lnTo>
                  <a:pt x="4849403" y="2691829"/>
                </a:lnTo>
                <a:cubicBezTo>
                  <a:pt x="4876801" y="2688404"/>
                  <a:pt x="4904361" y="2686094"/>
                  <a:pt x="4931596" y="2681555"/>
                </a:cubicBezTo>
                <a:cubicBezTo>
                  <a:pt x="4945524" y="2679234"/>
                  <a:pt x="4958696" y="2673147"/>
                  <a:pt x="4972692" y="2671281"/>
                </a:cubicBezTo>
                <a:cubicBezTo>
                  <a:pt x="5032432" y="2663316"/>
                  <a:pt x="5190260" y="2654037"/>
                  <a:pt x="5239820" y="2650733"/>
                </a:cubicBezTo>
                <a:lnTo>
                  <a:pt x="5393933" y="2681555"/>
                </a:lnTo>
                <a:cubicBezTo>
                  <a:pt x="5429240" y="2688616"/>
                  <a:pt x="5452548" y="2692431"/>
                  <a:pt x="5486400" y="2702103"/>
                </a:cubicBezTo>
                <a:cubicBezTo>
                  <a:pt x="5496813" y="2705078"/>
                  <a:pt x="5506949" y="2708953"/>
                  <a:pt x="5517223" y="2712378"/>
                </a:cubicBezTo>
                <a:cubicBezTo>
                  <a:pt x="5610432" y="2689073"/>
                  <a:pt x="5495257" y="2712378"/>
                  <a:pt x="5630238" y="2712378"/>
                </a:cubicBezTo>
                <a:cubicBezTo>
                  <a:pt x="5651070" y="2712378"/>
                  <a:pt x="5671335" y="2705528"/>
                  <a:pt x="5691883" y="2702103"/>
                </a:cubicBezTo>
                <a:cubicBezTo>
                  <a:pt x="5707605" y="2708392"/>
                  <a:pt x="5752597" y="2727556"/>
                  <a:pt x="5774077" y="2732926"/>
                </a:cubicBezTo>
                <a:cubicBezTo>
                  <a:pt x="5858823" y="2754112"/>
                  <a:pt x="5792713" y="2732380"/>
                  <a:pt x="5866544" y="2753474"/>
                </a:cubicBezTo>
                <a:cubicBezTo>
                  <a:pt x="5876957" y="2756449"/>
                  <a:pt x="5886954" y="2760773"/>
                  <a:pt x="5897367" y="2763748"/>
                </a:cubicBezTo>
                <a:cubicBezTo>
                  <a:pt x="5910944" y="2767627"/>
                  <a:pt x="5924886" y="2770144"/>
                  <a:pt x="5938463" y="2774023"/>
                </a:cubicBezTo>
                <a:cubicBezTo>
                  <a:pt x="5948876" y="2776998"/>
                  <a:pt x="5958733" y="2781862"/>
                  <a:pt x="5969286" y="2784297"/>
                </a:cubicBezTo>
                <a:cubicBezTo>
                  <a:pt x="6003317" y="2792150"/>
                  <a:pt x="6039600" y="2791874"/>
                  <a:pt x="6072027" y="2804845"/>
                </a:cubicBezTo>
                <a:cubicBezTo>
                  <a:pt x="6089151" y="2811694"/>
                  <a:pt x="6105365" y="2821529"/>
                  <a:pt x="6123398" y="2825393"/>
                </a:cubicBezTo>
                <a:cubicBezTo>
                  <a:pt x="6153722" y="2831891"/>
                  <a:pt x="6185065" y="2832043"/>
                  <a:pt x="6215865" y="2835667"/>
                </a:cubicBezTo>
                <a:lnTo>
                  <a:pt x="6298059" y="2845942"/>
                </a:lnTo>
                <a:cubicBezTo>
                  <a:pt x="6308333" y="2842517"/>
                  <a:pt x="6318051" y="2835667"/>
                  <a:pt x="6328881" y="2835667"/>
                </a:cubicBezTo>
                <a:cubicBezTo>
                  <a:pt x="6354412" y="2835667"/>
                  <a:pt x="6376578" y="2851372"/>
                  <a:pt x="6400800" y="2856216"/>
                </a:cubicBezTo>
                <a:cubicBezTo>
                  <a:pt x="6424546" y="2860965"/>
                  <a:pt x="6448746" y="2863065"/>
                  <a:pt x="6472719" y="2866490"/>
                </a:cubicBezTo>
                <a:cubicBezTo>
                  <a:pt x="6486418" y="2873339"/>
                  <a:pt x="6501563" y="2877849"/>
                  <a:pt x="6513816" y="2887038"/>
                </a:cubicBezTo>
                <a:cubicBezTo>
                  <a:pt x="6529315" y="2898662"/>
                  <a:pt x="6554913" y="2928135"/>
                  <a:pt x="6554913" y="2928135"/>
                </a:cubicBezTo>
                <a:cubicBezTo>
                  <a:pt x="6571789" y="2978764"/>
                  <a:pt x="6575559" y="2975723"/>
                  <a:pt x="6554913" y="3051425"/>
                </a:cubicBezTo>
                <a:cubicBezTo>
                  <a:pt x="6552364" y="3060770"/>
                  <a:pt x="6541214" y="3065124"/>
                  <a:pt x="6534364" y="3071973"/>
                </a:cubicBezTo>
                <a:cubicBezTo>
                  <a:pt x="6526008" y="3097041"/>
                  <a:pt x="6523459" y="3113702"/>
                  <a:pt x="6503542" y="3133618"/>
                </a:cubicBezTo>
                <a:cubicBezTo>
                  <a:pt x="6494810" y="3142349"/>
                  <a:pt x="6482361" y="3146452"/>
                  <a:pt x="6472719" y="3154166"/>
                </a:cubicBezTo>
                <a:cubicBezTo>
                  <a:pt x="6465155" y="3160217"/>
                  <a:pt x="6459735" y="3168664"/>
                  <a:pt x="6452171" y="3174715"/>
                </a:cubicBezTo>
                <a:cubicBezTo>
                  <a:pt x="6423720" y="3197477"/>
                  <a:pt x="6423080" y="3194686"/>
                  <a:pt x="6390526" y="3205537"/>
                </a:cubicBezTo>
                <a:cubicBezTo>
                  <a:pt x="6383265" y="3216429"/>
                  <a:pt x="6364071" y="3249587"/>
                  <a:pt x="6349429" y="3256908"/>
                </a:cubicBezTo>
                <a:cubicBezTo>
                  <a:pt x="6330056" y="3266594"/>
                  <a:pt x="6287785" y="3277456"/>
                  <a:pt x="6287785" y="3277456"/>
                </a:cubicBezTo>
                <a:cubicBezTo>
                  <a:pt x="6217750" y="3324147"/>
                  <a:pt x="6306053" y="3271367"/>
                  <a:pt x="6195317" y="3308279"/>
                </a:cubicBezTo>
                <a:cubicBezTo>
                  <a:pt x="6183603" y="3312184"/>
                  <a:pt x="6176603" y="3326405"/>
                  <a:pt x="6164495" y="3328827"/>
                </a:cubicBezTo>
                <a:cubicBezTo>
                  <a:pt x="6124057" y="3336915"/>
                  <a:pt x="6082302" y="3335676"/>
                  <a:pt x="6041205" y="3339101"/>
                </a:cubicBezTo>
                <a:lnTo>
                  <a:pt x="5948737" y="3369924"/>
                </a:lnTo>
                <a:lnTo>
                  <a:pt x="5887092" y="3390472"/>
                </a:lnTo>
                <a:cubicBezTo>
                  <a:pt x="5873393" y="3393897"/>
                  <a:pt x="5859573" y="3396867"/>
                  <a:pt x="5845996" y="3400746"/>
                </a:cubicBezTo>
                <a:cubicBezTo>
                  <a:pt x="5835583" y="3403721"/>
                  <a:pt x="5825586" y="3408045"/>
                  <a:pt x="5815173" y="3411020"/>
                </a:cubicBezTo>
                <a:cubicBezTo>
                  <a:pt x="5741349" y="3432112"/>
                  <a:pt x="5807447" y="3410383"/>
                  <a:pt x="5722706" y="3431569"/>
                </a:cubicBezTo>
                <a:cubicBezTo>
                  <a:pt x="5712199" y="3434196"/>
                  <a:pt x="5702296" y="3438868"/>
                  <a:pt x="5691883" y="3441843"/>
                </a:cubicBezTo>
                <a:cubicBezTo>
                  <a:pt x="5678306" y="3445722"/>
                  <a:pt x="5664312" y="3448060"/>
                  <a:pt x="5650787" y="3452117"/>
                </a:cubicBezTo>
                <a:cubicBezTo>
                  <a:pt x="5630041" y="3458341"/>
                  <a:pt x="5610155" y="3467412"/>
                  <a:pt x="5589142" y="3472665"/>
                </a:cubicBezTo>
                <a:cubicBezTo>
                  <a:pt x="5575443" y="3476090"/>
                  <a:pt x="5561829" y="3479876"/>
                  <a:pt x="5548045" y="3482939"/>
                </a:cubicBezTo>
                <a:cubicBezTo>
                  <a:pt x="5526946" y="3487628"/>
                  <a:pt x="5487882" y="3492473"/>
                  <a:pt x="5465852" y="3503488"/>
                </a:cubicBezTo>
                <a:cubicBezTo>
                  <a:pt x="5454807" y="3509010"/>
                  <a:pt x="5446313" y="3519021"/>
                  <a:pt x="5435029" y="3524036"/>
                </a:cubicBezTo>
                <a:cubicBezTo>
                  <a:pt x="5415236" y="3532833"/>
                  <a:pt x="5373385" y="3544584"/>
                  <a:pt x="5373385" y="3544584"/>
                </a:cubicBezTo>
                <a:cubicBezTo>
                  <a:pt x="5366535" y="3551434"/>
                  <a:pt x="5361906" y="3561732"/>
                  <a:pt x="5352836" y="3565133"/>
                </a:cubicBezTo>
                <a:cubicBezTo>
                  <a:pt x="5333331" y="3572448"/>
                  <a:pt x="5311618" y="3571322"/>
                  <a:pt x="5291191" y="3575407"/>
                </a:cubicBezTo>
                <a:cubicBezTo>
                  <a:pt x="5277345" y="3578176"/>
                  <a:pt x="5263620" y="3581624"/>
                  <a:pt x="5250095" y="3585681"/>
                </a:cubicBezTo>
                <a:cubicBezTo>
                  <a:pt x="5229349" y="3591905"/>
                  <a:pt x="5188450" y="3606229"/>
                  <a:pt x="5188450" y="3606229"/>
                </a:cubicBezTo>
                <a:cubicBezTo>
                  <a:pt x="5178176" y="3613079"/>
                  <a:pt x="5168977" y="3621914"/>
                  <a:pt x="5157627" y="3626778"/>
                </a:cubicBezTo>
                <a:cubicBezTo>
                  <a:pt x="5144648" y="3632340"/>
                  <a:pt x="5130377" y="3634283"/>
                  <a:pt x="5116531" y="3637052"/>
                </a:cubicBezTo>
                <a:cubicBezTo>
                  <a:pt x="5017230" y="3656912"/>
                  <a:pt x="5091514" y="3637865"/>
                  <a:pt x="4982967" y="3657600"/>
                </a:cubicBezTo>
                <a:cubicBezTo>
                  <a:pt x="4938813" y="3665628"/>
                  <a:pt x="4949553" y="3667146"/>
                  <a:pt x="4911047" y="3678148"/>
                </a:cubicBezTo>
                <a:cubicBezTo>
                  <a:pt x="4820741" y="3703951"/>
                  <a:pt x="4913032" y="3674063"/>
                  <a:pt x="4839128" y="3698697"/>
                </a:cubicBezTo>
                <a:cubicBezTo>
                  <a:pt x="4818580" y="3712396"/>
                  <a:pt x="4801931" y="3736301"/>
                  <a:pt x="4777483" y="3739793"/>
                </a:cubicBezTo>
                <a:cubicBezTo>
                  <a:pt x="4753510" y="3743218"/>
                  <a:pt x="4729390" y="3745735"/>
                  <a:pt x="4705564" y="3750067"/>
                </a:cubicBezTo>
                <a:cubicBezTo>
                  <a:pt x="4691671" y="3752593"/>
                  <a:pt x="4678492" y="3758692"/>
                  <a:pt x="4664468" y="3760342"/>
                </a:cubicBezTo>
                <a:cubicBezTo>
                  <a:pt x="4620121" y="3765559"/>
                  <a:pt x="4575425" y="3767191"/>
                  <a:pt x="4530904" y="3770616"/>
                </a:cubicBezTo>
                <a:cubicBezTo>
                  <a:pt x="4503506" y="3777465"/>
                  <a:pt x="4475502" y="3782233"/>
                  <a:pt x="4448710" y="3791164"/>
                </a:cubicBezTo>
                <a:cubicBezTo>
                  <a:pt x="4419331" y="3800957"/>
                  <a:pt x="4409047" y="3805261"/>
                  <a:pt x="4376791" y="3811712"/>
                </a:cubicBezTo>
                <a:cubicBezTo>
                  <a:pt x="4356364" y="3815798"/>
                  <a:pt x="4335482" y="3817468"/>
                  <a:pt x="4315146" y="3821987"/>
                </a:cubicBezTo>
                <a:cubicBezTo>
                  <a:pt x="4304574" y="3824336"/>
                  <a:pt x="4294979" y="3830324"/>
                  <a:pt x="4284324" y="3832261"/>
                </a:cubicBezTo>
                <a:cubicBezTo>
                  <a:pt x="4257158" y="3837200"/>
                  <a:pt x="4229421" y="3838337"/>
                  <a:pt x="4202131" y="3842535"/>
                </a:cubicBezTo>
                <a:cubicBezTo>
                  <a:pt x="4184871" y="3845190"/>
                  <a:pt x="4167884" y="3849384"/>
                  <a:pt x="4150760" y="3852809"/>
                </a:cubicBezTo>
                <a:cubicBezTo>
                  <a:pt x="3947631" y="3823791"/>
                  <a:pt x="4164951" y="3852070"/>
                  <a:pt x="3719245" y="3832261"/>
                </a:cubicBezTo>
                <a:cubicBezTo>
                  <a:pt x="3533832" y="3824021"/>
                  <a:pt x="3694938" y="3822421"/>
                  <a:pt x="3534310" y="3811712"/>
                </a:cubicBezTo>
                <a:cubicBezTo>
                  <a:pt x="3459056" y="3806695"/>
                  <a:pt x="3383623" y="3804863"/>
                  <a:pt x="3308279" y="3801438"/>
                </a:cubicBezTo>
                <a:cubicBezTo>
                  <a:pt x="3170193" y="3766917"/>
                  <a:pt x="3443461" y="3832491"/>
                  <a:pt x="3082247" y="3780890"/>
                </a:cubicBezTo>
                <a:cubicBezTo>
                  <a:pt x="3070023" y="3779144"/>
                  <a:pt x="3063585" y="3762488"/>
                  <a:pt x="3051425" y="3760342"/>
                </a:cubicBezTo>
                <a:cubicBezTo>
                  <a:pt x="3004088" y="3751988"/>
                  <a:pt x="2955533" y="3753492"/>
                  <a:pt x="2907587" y="3750067"/>
                </a:cubicBezTo>
                <a:cubicBezTo>
                  <a:pt x="2873265" y="3738627"/>
                  <a:pt x="2874368" y="3738119"/>
                  <a:pt x="2835668" y="3729519"/>
                </a:cubicBezTo>
                <a:cubicBezTo>
                  <a:pt x="2818621" y="3725731"/>
                  <a:pt x="2801238" y="3723480"/>
                  <a:pt x="2784297" y="3719245"/>
                </a:cubicBezTo>
                <a:cubicBezTo>
                  <a:pt x="2728384" y="3705267"/>
                  <a:pt x="2777837" y="3708164"/>
                  <a:pt x="2702104" y="3698697"/>
                </a:cubicBezTo>
                <a:cubicBezTo>
                  <a:pt x="2664569" y="3694005"/>
                  <a:pt x="2626760" y="3691848"/>
                  <a:pt x="2589088" y="3688423"/>
                </a:cubicBezTo>
                <a:cubicBezTo>
                  <a:pt x="2571964" y="3684998"/>
                  <a:pt x="2554658" y="3682384"/>
                  <a:pt x="2537717" y="3678148"/>
                </a:cubicBezTo>
                <a:cubicBezTo>
                  <a:pt x="2527211" y="3675521"/>
                  <a:pt x="2517401" y="3670501"/>
                  <a:pt x="2506895" y="3667874"/>
                </a:cubicBezTo>
                <a:cubicBezTo>
                  <a:pt x="2448235" y="3653209"/>
                  <a:pt x="2467163" y="3663146"/>
                  <a:pt x="2414427" y="3647326"/>
                </a:cubicBezTo>
                <a:cubicBezTo>
                  <a:pt x="2393681" y="3641102"/>
                  <a:pt x="2373330" y="3633628"/>
                  <a:pt x="2352782" y="3626778"/>
                </a:cubicBezTo>
                <a:cubicBezTo>
                  <a:pt x="2342508" y="3623353"/>
                  <a:pt x="2332580" y="3618627"/>
                  <a:pt x="2321960" y="3616503"/>
                </a:cubicBezTo>
                <a:lnTo>
                  <a:pt x="2270589" y="3606229"/>
                </a:lnTo>
                <a:cubicBezTo>
                  <a:pt x="2265077" y="3602095"/>
                  <a:pt x="2210955" y="3560318"/>
                  <a:pt x="2198670" y="3554858"/>
                </a:cubicBezTo>
                <a:cubicBezTo>
                  <a:pt x="2178877" y="3546061"/>
                  <a:pt x="2155047" y="3546325"/>
                  <a:pt x="2137025" y="3534310"/>
                </a:cubicBezTo>
                <a:cubicBezTo>
                  <a:pt x="2097192" y="3507755"/>
                  <a:pt x="2117917" y="3517667"/>
                  <a:pt x="2075380" y="3503488"/>
                </a:cubicBezTo>
                <a:lnTo>
                  <a:pt x="2013735" y="3462391"/>
                </a:lnTo>
                <a:cubicBezTo>
                  <a:pt x="2003461" y="3455542"/>
                  <a:pt x="1994627" y="3445748"/>
                  <a:pt x="1982913" y="3441843"/>
                </a:cubicBezTo>
                <a:lnTo>
                  <a:pt x="1952090" y="3431569"/>
                </a:lnTo>
                <a:cubicBezTo>
                  <a:pt x="1945241" y="3424719"/>
                  <a:pt x="1936526" y="3419326"/>
                  <a:pt x="1931542" y="3411020"/>
                </a:cubicBezTo>
                <a:cubicBezTo>
                  <a:pt x="1925970" y="3401734"/>
                  <a:pt x="1928926" y="3387856"/>
                  <a:pt x="1921268" y="3380198"/>
                </a:cubicBezTo>
                <a:cubicBezTo>
                  <a:pt x="1913610" y="3372540"/>
                  <a:pt x="1900719" y="3373349"/>
                  <a:pt x="1890445" y="3369924"/>
                </a:cubicBezTo>
                <a:cubicBezTo>
                  <a:pt x="1831416" y="3310895"/>
                  <a:pt x="1862048" y="3326211"/>
                  <a:pt x="1808252" y="3308279"/>
                </a:cubicBezTo>
                <a:cubicBezTo>
                  <a:pt x="1794553" y="3294580"/>
                  <a:pt x="1777901" y="3283302"/>
                  <a:pt x="1767155" y="3267182"/>
                </a:cubicBezTo>
                <a:cubicBezTo>
                  <a:pt x="1760306" y="3256908"/>
                  <a:pt x="1754643" y="3245735"/>
                  <a:pt x="1746607" y="3236360"/>
                </a:cubicBezTo>
                <a:cubicBezTo>
                  <a:pt x="1733999" y="3221651"/>
                  <a:pt x="1705510" y="3195263"/>
                  <a:pt x="1705510" y="3195263"/>
                </a:cubicBezTo>
                <a:cubicBezTo>
                  <a:pt x="1679686" y="3117790"/>
                  <a:pt x="1717524" y="3210280"/>
                  <a:pt x="1664414" y="3143892"/>
                </a:cubicBezTo>
                <a:cubicBezTo>
                  <a:pt x="1657649" y="3135435"/>
                  <a:pt x="1659712" y="3122356"/>
                  <a:pt x="1654140" y="3113070"/>
                </a:cubicBezTo>
                <a:cubicBezTo>
                  <a:pt x="1642690" y="3093987"/>
                  <a:pt x="1618923" y="3084896"/>
                  <a:pt x="1602769" y="3071973"/>
                </a:cubicBezTo>
                <a:cubicBezTo>
                  <a:pt x="1529559" y="3013406"/>
                  <a:pt x="1646278" y="3094133"/>
                  <a:pt x="1551398" y="3030876"/>
                </a:cubicBezTo>
                <a:cubicBezTo>
                  <a:pt x="1544549" y="3020602"/>
                  <a:pt x="1538564" y="3009696"/>
                  <a:pt x="1530850" y="3000054"/>
                </a:cubicBezTo>
                <a:cubicBezTo>
                  <a:pt x="1514121" y="2979143"/>
                  <a:pt x="1502361" y="2974213"/>
                  <a:pt x="1479479" y="2958957"/>
                </a:cubicBezTo>
                <a:cubicBezTo>
                  <a:pt x="1438553" y="2897567"/>
                  <a:pt x="1483250" y="2950947"/>
                  <a:pt x="1428108" y="2917861"/>
                </a:cubicBezTo>
                <a:cubicBezTo>
                  <a:pt x="1419802" y="2912877"/>
                  <a:pt x="1415124" y="2903363"/>
                  <a:pt x="1407560" y="2897312"/>
                </a:cubicBezTo>
                <a:cubicBezTo>
                  <a:pt x="1336033" y="2840090"/>
                  <a:pt x="1419138" y="2919165"/>
                  <a:pt x="1345915" y="2845942"/>
                </a:cubicBezTo>
                <a:cubicBezTo>
                  <a:pt x="1325913" y="2785935"/>
                  <a:pt x="1351291" y="2841044"/>
                  <a:pt x="1304818" y="2794571"/>
                </a:cubicBezTo>
                <a:cubicBezTo>
                  <a:pt x="1296087" y="2785840"/>
                  <a:pt x="1292474" y="2772977"/>
                  <a:pt x="1284270" y="2763748"/>
                </a:cubicBezTo>
                <a:cubicBezTo>
                  <a:pt x="1264964" y="2742028"/>
                  <a:pt x="1243173" y="2722651"/>
                  <a:pt x="1222625" y="2702103"/>
                </a:cubicBezTo>
                <a:lnTo>
                  <a:pt x="1191803" y="2671281"/>
                </a:lnTo>
                <a:cubicBezTo>
                  <a:pt x="1173718" y="2617030"/>
                  <a:pt x="1187535" y="2649468"/>
                  <a:pt x="1140432" y="2578814"/>
                </a:cubicBezTo>
                <a:cubicBezTo>
                  <a:pt x="1133582" y="2568540"/>
                  <a:pt x="1128614" y="2556723"/>
                  <a:pt x="1119883" y="2547991"/>
                </a:cubicBezTo>
                <a:cubicBezTo>
                  <a:pt x="1059782" y="2487889"/>
                  <a:pt x="1081946" y="2516769"/>
                  <a:pt x="1047964" y="2465798"/>
                </a:cubicBezTo>
                <a:cubicBezTo>
                  <a:pt x="1044539" y="2455524"/>
                  <a:pt x="1042533" y="2444662"/>
                  <a:pt x="1037690" y="2434975"/>
                </a:cubicBezTo>
                <a:cubicBezTo>
                  <a:pt x="1032168" y="2423931"/>
                  <a:pt x="1022157" y="2415437"/>
                  <a:pt x="1017142" y="2404153"/>
                </a:cubicBezTo>
                <a:cubicBezTo>
                  <a:pt x="992376" y="2348430"/>
                  <a:pt x="1012426" y="2351065"/>
                  <a:pt x="976045" y="2321960"/>
                </a:cubicBezTo>
                <a:cubicBezTo>
                  <a:pt x="966403" y="2314246"/>
                  <a:pt x="955497" y="2308261"/>
                  <a:pt x="945223" y="2301411"/>
                </a:cubicBezTo>
                <a:cubicBezTo>
                  <a:pt x="935892" y="2287415"/>
                  <a:pt x="920390" y="2259799"/>
                  <a:pt x="904126" y="2250040"/>
                </a:cubicBezTo>
                <a:cubicBezTo>
                  <a:pt x="894840" y="2244468"/>
                  <a:pt x="883578" y="2243191"/>
                  <a:pt x="873304" y="2239766"/>
                </a:cubicBezTo>
                <a:cubicBezTo>
                  <a:pt x="803365" y="2169830"/>
                  <a:pt x="909957" y="2279104"/>
                  <a:pt x="832207" y="2188396"/>
                </a:cubicBezTo>
                <a:cubicBezTo>
                  <a:pt x="819599" y="2173687"/>
                  <a:pt x="791110" y="2147299"/>
                  <a:pt x="791110" y="2147299"/>
                </a:cubicBezTo>
                <a:cubicBezTo>
                  <a:pt x="757122" y="2045332"/>
                  <a:pt x="814144" y="2201088"/>
                  <a:pt x="750014" y="2085654"/>
                </a:cubicBezTo>
                <a:cubicBezTo>
                  <a:pt x="739495" y="2066720"/>
                  <a:pt x="741480" y="2042031"/>
                  <a:pt x="729465" y="2024009"/>
                </a:cubicBezTo>
                <a:cubicBezTo>
                  <a:pt x="703544" y="1985127"/>
                  <a:pt x="717648" y="2001918"/>
                  <a:pt x="688369" y="1972638"/>
                </a:cubicBezTo>
                <a:cubicBezTo>
                  <a:pt x="681519" y="1952090"/>
                  <a:pt x="679835" y="1929015"/>
                  <a:pt x="667820" y="1910993"/>
                </a:cubicBezTo>
                <a:lnTo>
                  <a:pt x="626724" y="1849348"/>
                </a:lnTo>
                <a:cubicBezTo>
                  <a:pt x="619875" y="1839074"/>
                  <a:pt x="610081" y="1830240"/>
                  <a:pt x="606176" y="1818526"/>
                </a:cubicBezTo>
                <a:lnTo>
                  <a:pt x="585627" y="1756881"/>
                </a:lnTo>
                <a:cubicBezTo>
                  <a:pt x="593966" y="1690164"/>
                  <a:pt x="591089" y="1686394"/>
                  <a:pt x="606176" y="1633591"/>
                </a:cubicBezTo>
                <a:cubicBezTo>
                  <a:pt x="609151" y="1623178"/>
                  <a:pt x="611607" y="1612455"/>
                  <a:pt x="616450" y="1602769"/>
                </a:cubicBezTo>
                <a:cubicBezTo>
                  <a:pt x="621972" y="1591724"/>
                  <a:pt x="631476" y="1582991"/>
                  <a:pt x="636998" y="1571946"/>
                </a:cubicBezTo>
                <a:cubicBezTo>
                  <a:pt x="641841" y="1562260"/>
                  <a:pt x="640977" y="1549937"/>
                  <a:pt x="647272" y="1541124"/>
                </a:cubicBezTo>
                <a:cubicBezTo>
                  <a:pt x="658533" y="1525359"/>
                  <a:pt x="674670" y="1513726"/>
                  <a:pt x="688369" y="1500027"/>
                </a:cubicBezTo>
                <a:lnTo>
                  <a:pt x="719191" y="1469205"/>
                </a:lnTo>
                <a:lnTo>
                  <a:pt x="770562" y="1417834"/>
                </a:lnTo>
                <a:cubicBezTo>
                  <a:pt x="791110" y="1410984"/>
                  <a:pt x="810842" y="1400846"/>
                  <a:pt x="832207" y="1397285"/>
                </a:cubicBezTo>
                <a:cubicBezTo>
                  <a:pt x="852755" y="1393860"/>
                  <a:pt x="873425" y="1391096"/>
                  <a:pt x="893852" y="1387011"/>
                </a:cubicBezTo>
                <a:cubicBezTo>
                  <a:pt x="907698" y="1384242"/>
                  <a:pt x="921103" y="1379506"/>
                  <a:pt x="934949" y="1376737"/>
                </a:cubicBezTo>
                <a:cubicBezTo>
                  <a:pt x="955376" y="1372652"/>
                  <a:pt x="976046" y="1369888"/>
                  <a:pt x="996594" y="1366463"/>
                </a:cubicBezTo>
                <a:cubicBezTo>
                  <a:pt x="1087950" y="1396915"/>
                  <a:pt x="950335" y="1353873"/>
                  <a:pt x="1171254" y="1387011"/>
                </a:cubicBezTo>
                <a:cubicBezTo>
                  <a:pt x="1192674" y="1390224"/>
                  <a:pt x="1212351" y="1400710"/>
                  <a:pt x="1232899" y="1407560"/>
                </a:cubicBezTo>
                <a:cubicBezTo>
                  <a:pt x="1243173" y="1410985"/>
                  <a:pt x="1253039" y="1416054"/>
                  <a:pt x="1263722" y="1417834"/>
                </a:cubicBezTo>
                <a:lnTo>
                  <a:pt x="1325367" y="1428108"/>
                </a:lnTo>
                <a:cubicBezTo>
                  <a:pt x="1402831" y="1453929"/>
                  <a:pt x="1307353" y="1419100"/>
                  <a:pt x="1387012" y="1458930"/>
                </a:cubicBezTo>
                <a:cubicBezTo>
                  <a:pt x="1472080" y="1501465"/>
                  <a:pt x="1360330" y="1430869"/>
                  <a:pt x="1448656" y="1489753"/>
                </a:cubicBezTo>
                <a:cubicBezTo>
                  <a:pt x="1471795" y="1559163"/>
                  <a:pt x="1439705" y="1483926"/>
                  <a:pt x="1489753" y="1541124"/>
                </a:cubicBezTo>
                <a:cubicBezTo>
                  <a:pt x="1506015" y="1559710"/>
                  <a:pt x="1513387" y="1585306"/>
                  <a:pt x="1530850" y="1602769"/>
                </a:cubicBezTo>
                <a:cubicBezTo>
                  <a:pt x="1553575" y="1625494"/>
                  <a:pt x="1567914" y="1635803"/>
                  <a:pt x="1582220" y="1664414"/>
                </a:cubicBezTo>
                <a:cubicBezTo>
                  <a:pt x="1589593" y="1679159"/>
                  <a:pt x="1599475" y="1723158"/>
                  <a:pt x="1602769" y="1736333"/>
                </a:cubicBezTo>
                <a:cubicBezTo>
                  <a:pt x="1599344" y="1770580"/>
                  <a:pt x="1598838" y="1805246"/>
                  <a:pt x="1592495" y="1839074"/>
                </a:cubicBezTo>
                <a:cubicBezTo>
                  <a:pt x="1588503" y="1860363"/>
                  <a:pt x="1589968" y="1888704"/>
                  <a:pt x="1571946" y="1900719"/>
                </a:cubicBezTo>
                <a:lnTo>
                  <a:pt x="1541124" y="1921267"/>
                </a:lnTo>
                <a:cubicBezTo>
                  <a:pt x="1519598" y="2007372"/>
                  <a:pt x="1546942" y="1927951"/>
                  <a:pt x="1510301" y="1982912"/>
                </a:cubicBezTo>
                <a:cubicBezTo>
                  <a:pt x="1468116" y="2046189"/>
                  <a:pt x="1511241" y="2002287"/>
                  <a:pt x="1469205" y="2054832"/>
                </a:cubicBezTo>
                <a:cubicBezTo>
                  <a:pt x="1463154" y="2062396"/>
                  <a:pt x="1456962" y="2070396"/>
                  <a:pt x="1448656" y="2075380"/>
                </a:cubicBezTo>
                <a:cubicBezTo>
                  <a:pt x="1438863" y="2081256"/>
                  <a:pt x="1383455" y="2094584"/>
                  <a:pt x="1376737" y="2095928"/>
                </a:cubicBezTo>
                <a:cubicBezTo>
                  <a:pt x="1250787" y="2121117"/>
                  <a:pt x="1369448" y="2092613"/>
                  <a:pt x="1273996" y="2116476"/>
                </a:cubicBezTo>
                <a:cubicBezTo>
                  <a:pt x="1250476" y="2110596"/>
                  <a:pt x="1204057" y="2098299"/>
                  <a:pt x="1181528" y="2095928"/>
                </a:cubicBezTo>
                <a:cubicBezTo>
                  <a:pt x="1133724" y="2090896"/>
                  <a:pt x="1085592" y="2089646"/>
                  <a:pt x="1037690" y="2085654"/>
                </a:cubicBezTo>
                <a:cubicBezTo>
                  <a:pt x="1003391" y="2082796"/>
                  <a:pt x="969196" y="2078805"/>
                  <a:pt x="934949" y="2075380"/>
                </a:cubicBezTo>
                <a:cubicBezTo>
                  <a:pt x="917825" y="2068531"/>
                  <a:pt x="900846" y="2061308"/>
                  <a:pt x="883578" y="2054832"/>
                </a:cubicBezTo>
                <a:cubicBezTo>
                  <a:pt x="873437" y="2051029"/>
                  <a:pt x="862709" y="2048823"/>
                  <a:pt x="852755" y="2044557"/>
                </a:cubicBezTo>
                <a:cubicBezTo>
                  <a:pt x="763897" y="2006474"/>
                  <a:pt x="853113" y="2037826"/>
                  <a:pt x="780836" y="2013735"/>
                </a:cubicBezTo>
                <a:cubicBezTo>
                  <a:pt x="770562" y="2006886"/>
                  <a:pt x="761058" y="1998709"/>
                  <a:pt x="750014" y="1993187"/>
                </a:cubicBezTo>
                <a:cubicBezTo>
                  <a:pt x="740327" y="1988344"/>
                  <a:pt x="727648" y="1989678"/>
                  <a:pt x="719191" y="1982912"/>
                </a:cubicBezTo>
                <a:cubicBezTo>
                  <a:pt x="709549" y="1975198"/>
                  <a:pt x="707374" y="1960821"/>
                  <a:pt x="698643" y="1952090"/>
                </a:cubicBezTo>
                <a:cubicBezTo>
                  <a:pt x="689911" y="1943359"/>
                  <a:pt x="678094" y="1938391"/>
                  <a:pt x="667820" y="1931542"/>
                </a:cubicBezTo>
                <a:cubicBezTo>
                  <a:pt x="660971" y="1921268"/>
                  <a:pt x="656003" y="1909451"/>
                  <a:pt x="647272" y="1900719"/>
                </a:cubicBezTo>
                <a:cubicBezTo>
                  <a:pt x="638541" y="1891988"/>
                  <a:pt x="624164" y="1889813"/>
                  <a:pt x="616450" y="1880171"/>
                </a:cubicBezTo>
                <a:cubicBezTo>
                  <a:pt x="609685" y="1871714"/>
                  <a:pt x="611748" y="1858635"/>
                  <a:pt x="606176" y="1849348"/>
                </a:cubicBezTo>
                <a:cubicBezTo>
                  <a:pt x="601192" y="1841042"/>
                  <a:pt x="591678" y="1836364"/>
                  <a:pt x="585627" y="1828800"/>
                </a:cubicBezTo>
                <a:cubicBezTo>
                  <a:pt x="533773" y="1763984"/>
                  <a:pt x="594154" y="1827054"/>
                  <a:pt x="544531" y="1777429"/>
                </a:cubicBezTo>
                <a:cubicBezTo>
                  <a:pt x="541106" y="1760305"/>
                  <a:pt x="538492" y="1742999"/>
                  <a:pt x="534256" y="1726058"/>
                </a:cubicBezTo>
                <a:cubicBezTo>
                  <a:pt x="531629" y="1715552"/>
                  <a:pt x="525629" y="1705940"/>
                  <a:pt x="523982" y="1695236"/>
                </a:cubicBezTo>
                <a:cubicBezTo>
                  <a:pt x="518749" y="1661218"/>
                  <a:pt x="517133" y="1626741"/>
                  <a:pt x="513708" y="1592494"/>
                </a:cubicBezTo>
                <a:cubicBezTo>
                  <a:pt x="526374" y="1478497"/>
                  <a:pt x="514175" y="1529449"/>
                  <a:pt x="544531" y="1438382"/>
                </a:cubicBezTo>
                <a:cubicBezTo>
                  <a:pt x="547956" y="1428108"/>
                  <a:pt x="548798" y="1416571"/>
                  <a:pt x="554805" y="1407560"/>
                </a:cubicBezTo>
                <a:cubicBezTo>
                  <a:pt x="605822" y="1331032"/>
                  <a:pt x="540253" y="1425023"/>
                  <a:pt x="606176" y="1345915"/>
                </a:cubicBezTo>
                <a:cubicBezTo>
                  <a:pt x="614081" y="1336429"/>
                  <a:pt x="617993" y="1323824"/>
                  <a:pt x="626724" y="1315092"/>
                </a:cubicBezTo>
                <a:cubicBezTo>
                  <a:pt x="635455" y="1306361"/>
                  <a:pt x="647904" y="1302258"/>
                  <a:pt x="657546" y="1294544"/>
                </a:cubicBezTo>
                <a:cubicBezTo>
                  <a:pt x="665110" y="1288493"/>
                  <a:pt x="669789" y="1278980"/>
                  <a:pt x="678095" y="1273996"/>
                </a:cubicBezTo>
                <a:cubicBezTo>
                  <a:pt x="687381" y="1268424"/>
                  <a:pt x="699231" y="1268564"/>
                  <a:pt x="708917" y="1263721"/>
                </a:cubicBezTo>
                <a:cubicBezTo>
                  <a:pt x="726778" y="1254790"/>
                  <a:pt x="742427" y="1241829"/>
                  <a:pt x="760288" y="1232899"/>
                </a:cubicBezTo>
                <a:cubicBezTo>
                  <a:pt x="785229" y="1220429"/>
                  <a:pt x="816687" y="1219386"/>
                  <a:pt x="842481" y="1212351"/>
                </a:cubicBezTo>
                <a:cubicBezTo>
                  <a:pt x="985869" y="1173245"/>
                  <a:pt x="830340" y="1206559"/>
                  <a:pt x="955497" y="1181528"/>
                </a:cubicBezTo>
                <a:lnTo>
                  <a:pt x="1130158" y="1191802"/>
                </a:lnTo>
                <a:cubicBezTo>
                  <a:pt x="1161079" y="1194180"/>
                  <a:pt x="1192215" y="1195994"/>
                  <a:pt x="1222625" y="1202076"/>
                </a:cubicBezTo>
                <a:cubicBezTo>
                  <a:pt x="1243864" y="1206324"/>
                  <a:pt x="1284270" y="1222625"/>
                  <a:pt x="1284270" y="1222625"/>
                </a:cubicBezTo>
                <a:cubicBezTo>
                  <a:pt x="1294544" y="1229474"/>
                  <a:pt x="1304371" y="1237047"/>
                  <a:pt x="1315092" y="1243173"/>
                </a:cubicBezTo>
                <a:cubicBezTo>
                  <a:pt x="1328390" y="1250772"/>
                  <a:pt x="1345359" y="1252891"/>
                  <a:pt x="1356189" y="1263721"/>
                </a:cubicBezTo>
                <a:cubicBezTo>
                  <a:pt x="1373652" y="1281184"/>
                  <a:pt x="1397286" y="1325366"/>
                  <a:pt x="1397286" y="1325366"/>
                </a:cubicBezTo>
                <a:cubicBezTo>
                  <a:pt x="1400711" y="1335640"/>
                  <a:pt x="1401553" y="1347178"/>
                  <a:pt x="1407560" y="1356189"/>
                </a:cubicBezTo>
                <a:cubicBezTo>
                  <a:pt x="1415619" y="1368278"/>
                  <a:pt x="1432481" y="1373734"/>
                  <a:pt x="1438382" y="1387011"/>
                </a:cubicBezTo>
                <a:cubicBezTo>
                  <a:pt x="1446843" y="1406047"/>
                  <a:pt x="1445231" y="1428108"/>
                  <a:pt x="1448656" y="1448656"/>
                </a:cubicBezTo>
                <a:cubicBezTo>
                  <a:pt x="1441807" y="1465780"/>
                  <a:pt x="1434584" y="1482759"/>
                  <a:pt x="1428108" y="1500027"/>
                </a:cubicBezTo>
                <a:cubicBezTo>
                  <a:pt x="1424305" y="1510167"/>
                  <a:pt x="1424599" y="1522392"/>
                  <a:pt x="1417834" y="1530849"/>
                </a:cubicBezTo>
                <a:cubicBezTo>
                  <a:pt x="1396655" y="1557323"/>
                  <a:pt x="1364721" y="1574560"/>
                  <a:pt x="1345915" y="1602769"/>
                </a:cubicBezTo>
                <a:cubicBezTo>
                  <a:pt x="1338654" y="1613660"/>
                  <a:pt x="1319460" y="1646818"/>
                  <a:pt x="1304818" y="1654139"/>
                </a:cubicBezTo>
                <a:cubicBezTo>
                  <a:pt x="1292188" y="1660454"/>
                  <a:pt x="1277421" y="1660989"/>
                  <a:pt x="1263722" y="1664414"/>
                </a:cubicBezTo>
                <a:cubicBezTo>
                  <a:pt x="1232769" y="1685049"/>
                  <a:pt x="1228299" y="1689869"/>
                  <a:pt x="1191803" y="1705510"/>
                </a:cubicBezTo>
                <a:cubicBezTo>
                  <a:pt x="1155924" y="1720887"/>
                  <a:pt x="1117836" y="1723691"/>
                  <a:pt x="1078787" y="1726058"/>
                </a:cubicBezTo>
                <a:cubicBezTo>
                  <a:pt x="993257" y="1731242"/>
                  <a:pt x="907551" y="1732908"/>
                  <a:pt x="821933" y="1736333"/>
                </a:cubicBezTo>
                <a:cubicBezTo>
                  <a:pt x="797960" y="1739758"/>
                  <a:pt x="773840" y="1742275"/>
                  <a:pt x="750014" y="1746607"/>
                </a:cubicBezTo>
                <a:cubicBezTo>
                  <a:pt x="736121" y="1749133"/>
                  <a:pt x="722968" y="1755476"/>
                  <a:pt x="708917" y="1756881"/>
                </a:cubicBezTo>
                <a:cubicBezTo>
                  <a:pt x="654287" y="1762344"/>
                  <a:pt x="599326" y="1763730"/>
                  <a:pt x="544531" y="1767155"/>
                </a:cubicBezTo>
                <a:cubicBezTo>
                  <a:pt x="446996" y="1704454"/>
                  <a:pt x="298368" y="1663109"/>
                  <a:pt x="236306" y="1551398"/>
                </a:cubicBezTo>
                <a:cubicBezTo>
                  <a:pt x="225149" y="1531315"/>
                  <a:pt x="215757" y="1510301"/>
                  <a:pt x="205483" y="1489753"/>
                </a:cubicBezTo>
                <a:cubicBezTo>
                  <a:pt x="202058" y="1476054"/>
                  <a:pt x="200771" y="1461635"/>
                  <a:pt x="195209" y="1448656"/>
                </a:cubicBezTo>
                <a:cubicBezTo>
                  <a:pt x="190345" y="1437307"/>
                  <a:pt x="178997" y="1429396"/>
                  <a:pt x="174661" y="1417834"/>
                </a:cubicBezTo>
                <a:cubicBezTo>
                  <a:pt x="164331" y="1390287"/>
                  <a:pt x="155614" y="1287505"/>
                  <a:pt x="154113" y="1273996"/>
                </a:cubicBezTo>
                <a:cubicBezTo>
                  <a:pt x="157538" y="1246598"/>
                  <a:pt x="157690" y="1218589"/>
                  <a:pt x="164387" y="1191802"/>
                </a:cubicBezTo>
                <a:cubicBezTo>
                  <a:pt x="177142" y="1140783"/>
                  <a:pt x="182928" y="1158297"/>
                  <a:pt x="215758" y="1130157"/>
                </a:cubicBezTo>
                <a:cubicBezTo>
                  <a:pt x="251147" y="1099823"/>
                  <a:pt x="249938" y="1087382"/>
                  <a:pt x="287677" y="1068512"/>
                </a:cubicBezTo>
                <a:cubicBezTo>
                  <a:pt x="297363" y="1063669"/>
                  <a:pt x="308225" y="1061663"/>
                  <a:pt x="318499" y="1058238"/>
                </a:cubicBezTo>
                <a:cubicBezTo>
                  <a:pt x="409776" y="989782"/>
                  <a:pt x="310919" y="1055617"/>
                  <a:pt x="400692" y="1017142"/>
                </a:cubicBezTo>
                <a:cubicBezTo>
                  <a:pt x="412042" y="1012278"/>
                  <a:pt x="420165" y="1001457"/>
                  <a:pt x="431515" y="996593"/>
                </a:cubicBezTo>
                <a:cubicBezTo>
                  <a:pt x="444494" y="991031"/>
                  <a:pt x="458989" y="990034"/>
                  <a:pt x="472612" y="986319"/>
                </a:cubicBezTo>
                <a:cubicBezTo>
                  <a:pt x="577337" y="957758"/>
                  <a:pt x="510601" y="970618"/>
                  <a:pt x="616450" y="955497"/>
                </a:cubicBezTo>
                <a:cubicBezTo>
                  <a:pt x="636998" y="948647"/>
                  <a:pt x="657547" y="928098"/>
                  <a:pt x="678095" y="934948"/>
                </a:cubicBezTo>
                <a:cubicBezTo>
                  <a:pt x="688369" y="938373"/>
                  <a:pt x="698345" y="942874"/>
                  <a:pt x="708917" y="945223"/>
                </a:cubicBezTo>
                <a:cubicBezTo>
                  <a:pt x="747004" y="953687"/>
                  <a:pt x="817214" y="961328"/>
                  <a:pt x="852755" y="965771"/>
                </a:cubicBezTo>
                <a:cubicBezTo>
                  <a:pt x="863029" y="969196"/>
                  <a:pt x="873624" y="971779"/>
                  <a:pt x="883578" y="976045"/>
                </a:cubicBezTo>
                <a:cubicBezTo>
                  <a:pt x="972449" y="1014132"/>
                  <a:pt x="883211" y="982772"/>
                  <a:pt x="955497" y="1006867"/>
                </a:cubicBezTo>
                <a:cubicBezTo>
                  <a:pt x="1043818" y="1065751"/>
                  <a:pt x="932077" y="995158"/>
                  <a:pt x="1017142" y="1037690"/>
                </a:cubicBezTo>
                <a:cubicBezTo>
                  <a:pt x="1055403" y="1056820"/>
                  <a:pt x="1044705" y="1060659"/>
                  <a:pt x="1078787" y="1089061"/>
                </a:cubicBezTo>
                <a:cubicBezTo>
                  <a:pt x="1088273" y="1096966"/>
                  <a:pt x="1099335" y="1102760"/>
                  <a:pt x="1109609" y="1109609"/>
                </a:cubicBezTo>
                <a:cubicBezTo>
                  <a:pt x="1116459" y="1123308"/>
                  <a:pt x="1122559" y="1137408"/>
                  <a:pt x="1130158" y="1150706"/>
                </a:cubicBezTo>
                <a:cubicBezTo>
                  <a:pt x="1136284" y="1161427"/>
                  <a:pt x="1145184" y="1170484"/>
                  <a:pt x="1150706" y="1181528"/>
                </a:cubicBezTo>
                <a:cubicBezTo>
                  <a:pt x="1155549" y="1191215"/>
                  <a:pt x="1156714" y="1202397"/>
                  <a:pt x="1160980" y="1212351"/>
                </a:cubicBezTo>
                <a:cubicBezTo>
                  <a:pt x="1199073" y="1301235"/>
                  <a:pt x="1167703" y="1211975"/>
                  <a:pt x="1191803" y="1284270"/>
                </a:cubicBezTo>
                <a:cubicBezTo>
                  <a:pt x="1184953" y="1304818"/>
                  <a:pt x="1189276" y="1333900"/>
                  <a:pt x="1171254" y="1345915"/>
                </a:cubicBezTo>
                <a:cubicBezTo>
                  <a:pt x="1160980" y="1352764"/>
                  <a:pt x="1150074" y="1358749"/>
                  <a:pt x="1140432" y="1366463"/>
                </a:cubicBezTo>
                <a:cubicBezTo>
                  <a:pt x="1067222" y="1425030"/>
                  <a:pt x="1183941" y="1344303"/>
                  <a:pt x="1089061" y="1407560"/>
                </a:cubicBezTo>
                <a:cubicBezTo>
                  <a:pt x="1052944" y="1461735"/>
                  <a:pt x="1089339" y="1422117"/>
                  <a:pt x="1027416" y="1448656"/>
                </a:cubicBezTo>
                <a:cubicBezTo>
                  <a:pt x="1016066" y="1453520"/>
                  <a:pt x="1006642" y="1462028"/>
                  <a:pt x="996594" y="1469205"/>
                </a:cubicBezTo>
                <a:cubicBezTo>
                  <a:pt x="982660" y="1479158"/>
                  <a:pt x="971962" y="1495323"/>
                  <a:pt x="955497" y="1500027"/>
                </a:cubicBezTo>
                <a:cubicBezTo>
                  <a:pt x="922403" y="1509482"/>
                  <a:pt x="887002" y="1506876"/>
                  <a:pt x="852755" y="1510301"/>
                </a:cubicBezTo>
                <a:cubicBezTo>
                  <a:pt x="751482" y="1544058"/>
                  <a:pt x="823748" y="1529309"/>
                  <a:pt x="688369" y="1520575"/>
                </a:cubicBezTo>
                <a:cubicBezTo>
                  <a:pt x="616518" y="1515940"/>
                  <a:pt x="544531" y="1513726"/>
                  <a:pt x="472612" y="1510301"/>
                </a:cubicBezTo>
                <a:cubicBezTo>
                  <a:pt x="438365" y="1506876"/>
                  <a:pt x="403986" y="1504576"/>
                  <a:pt x="369870" y="1500027"/>
                </a:cubicBezTo>
                <a:cubicBezTo>
                  <a:pt x="352560" y="1497719"/>
                  <a:pt x="335724" y="1492624"/>
                  <a:pt x="318499" y="1489753"/>
                </a:cubicBezTo>
                <a:cubicBezTo>
                  <a:pt x="294612" y="1485772"/>
                  <a:pt x="270553" y="1482904"/>
                  <a:pt x="246580" y="1479479"/>
                </a:cubicBezTo>
                <a:cubicBezTo>
                  <a:pt x="226032" y="1472629"/>
                  <a:pt x="204308" y="1468617"/>
                  <a:pt x="184935" y="1458930"/>
                </a:cubicBezTo>
                <a:cubicBezTo>
                  <a:pt x="145353" y="1439139"/>
                  <a:pt x="42069" y="1326824"/>
                  <a:pt x="41097" y="1325366"/>
                </a:cubicBezTo>
                <a:cubicBezTo>
                  <a:pt x="34248" y="1315092"/>
                  <a:pt x="25564" y="1305828"/>
                  <a:pt x="20549" y="1294544"/>
                </a:cubicBezTo>
                <a:cubicBezTo>
                  <a:pt x="11752" y="1274751"/>
                  <a:pt x="0" y="1232899"/>
                  <a:pt x="0" y="1232899"/>
                </a:cubicBezTo>
                <a:cubicBezTo>
                  <a:pt x="11231" y="1120588"/>
                  <a:pt x="3447" y="1148342"/>
                  <a:pt x="30823" y="1047964"/>
                </a:cubicBezTo>
                <a:cubicBezTo>
                  <a:pt x="33673" y="1037516"/>
                  <a:pt x="34802" y="1025955"/>
                  <a:pt x="41097" y="1017142"/>
                </a:cubicBezTo>
                <a:cubicBezTo>
                  <a:pt x="52358" y="1001377"/>
                  <a:pt x="71448" y="992165"/>
                  <a:pt x="82194" y="976045"/>
                </a:cubicBezTo>
                <a:cubicBezTo>
                  <a:pt x="89043" y="965771"/>
                  <a:pt x="95028" y="954865"/>
                  <a:pt x="102742" y="945223"/>
                </a:cubicBezTo>
                <a:cubicBezTo>
                  <a:pt x="116955" y="927456"/>
                  <a:pt x="134435" y="915370"/>
                  <a:pt x="154113" y="904126"/>
                </a:cubicBezTo>
                <a:cubicBezTo>
                  <a:pt x="167411" y="896527"/>
                  <a:pt x="180989" y="889266"/>
                  <a:pt x="195209" y="883578"/>
                </a:cubicBezTo>
                <a:cubicBezTo>
                  <a:pt x="195235" y="883568"/>
                  <a:pt x="272253" y="857896"/>
                  <a:pt x="287677" y="852755"/>
                </a:cubicBezTo>
                <a:cubicBezTo>
                  <a:pt x="297951" y="849330"/>
                  <a:pt x="309488" y="848488"/>
                  <a:pt x="318499" y="842481"/>
                </a:cubicBezTo>
                <a:cubicBezTo>
                  <a:pt x="328773" y="835632"/>
                  <a:pt x="339680" y="829647"/>
                  <a:pt x="349322" y="821933"/>
                </a:cubicBezTo>
                <a:cubicBezTo>
                  <a:pt x="356886" y="815882"/>
                  <a:pt x="361564" y="806368"/>
                  <a:pt x="369870" y="801384"/>
                </a:cubicBezTo>
                <a:cubicBezTo>
                  <a:pt x="379156" y="795812"/>
                  <a:pt x="390418" y="794535"/>
                  <a:pt x="400692" y="791110"/>
                </a:cubicBezTo>
                <a:cubicBezTo>
                  <a:pt x="460484" y="731320"/>
                  <a:pt x="374287" y="814828"/>
                  <a:pt x="452063" y="750014"/>
                </a:cubicBezTo>
                <a:cubicBezTo>
                  <a:pt x="463225" y="740712"/>
                  <a:pt x="470796" y="727251"/>
                  <a:pt x="482886" y="719191"/>
                </a:cubicBezTo>
                <a:cubicBezTo>
                  <a:pt x="496426" y="710164"/>
                  <a:pt x="557669" y="700125"/>
                  <a:pt x="565079" y="698643"/>
                </a:cubicBezTo>
                <a:cubicBezTo>
                  <a:pt x="599442" y="664278"/>
                  <a:pt x="571086" y="689948"/>
                  <a:pt x="616450" y="657546"/>
                </a:cubicBezTo>
                <a:cubicBezTo>
                  <a:pt x="630384" y="647593"/>
                  <a:pt x="641647" y="633084"/>
                  <a:pt x="657546" y="626724"/>
                </a:cubicBezTo>
                <a:cubicBezTo>
                  <a:pt x="676888" y="618987"/>
                  <a:pt x="698822" y="620814"/>
                  <a:pt x="719191" y="616449"/>
                </a:cubicBezTo>
                <a:cubicBezTo>
                  <a:pt x="746805" y="610532"/>
                  <a:pt x="801385" y="595901"/>
                  <a:pt x="801385" y="595901"/>
                </a:cubicBezTo>
                <a:cubicBezTo>
                  <a:pt x="821933" y="582202"/>
                  <a:pt x="839601" y="562615"/>
                  <a:pt x="863029" y="554805"/>
                </a:cubicBezTo>
                <a:cubicBezTo>
                  <a:pt x="883577" y="547955"/>
                  <a:pt x="906652" y="546270"/>
                  <a:pt x="924674" y="534256"/>
                </a:cubicBezTo>
                <a:cubicBezTo>
                  <a:pt x="983912" y="494765"/>
                  <a:pt x="926764" y="528958"/>
                  <a:pt x="986319" y="503434"/>
                </a:cubicBezTo>
                <a:cubicBezTo>
                  <a:pt x="1000397" y="497401"/>
                  <a:pt x="1012886" y="487728"/>
                  <a:pt x="1027416" y="482885"/>
                </a:cubicBezTo>
                <a:cubicBezTo>
                  <a:pt x="1043983" y="477363"/>
                  <a:pt x="1061663" y="476036"/>
                  <a:pt x="1078787" y="472611"/>
                </a:cubicBezTo>
                <a:cubicBezTo>
                  <a:pt x="1089061" y="465762"/>
                  <a:pt x="1098047" y="456399"/>
                  <a:pt x="1109609" y="452063"/>
                </a:cubicBezTo>
                <a:cubicBezTo>
                  <a:pt x="1125960" y="445931"/>
                  <a:pt x="1143933" y="445577"/>
                  <a:pt x="1160980" y="441789"/>
                </a:cubicBezTo>
                <a:cubicBezTo>
                  <a:pt x="1174764" y="438726"/>
                  <a:pt x="1188552" y="435573"/>
                  <a:pt x="1202077" y="431515"/>
                </a:cubicBezTo>
                <a:cubicBezTo>
                  <a:pt x="1424407" y="364816"/>
                  <a:pt x="1299831" y="396802"/>
                  <a:pt x="1407560" y="369870"/>
                </a:cubicBezTo>
                <a:cubicBezTo>
                  <a:pt x="1417834" y="363020"/>
                  <a:pt x="1427338" y="354843"/>
                  <a:pt x="1438382" y="349321"/>
                </a:cubicBezTo>
                <a:cubicBezTo>
                  <a:pt x="1489029" y="323997"/>
                  <a:pt x="1450948" y="357761"/>
                  <a:pt x="1500027" y="318499"/>
                </a:cubicBezTo>
                <a:cubicBezTo>
                  <a:pt x="1507591" y="312448"/>
                  <a:pt x="1511137" y="300129"/>
                  <a:pt x="1520576" y="297951"/>
                </a:cubicBezTo>
                <a:cubicBezTo>
                  <a:pt x="1557434" y="289445"/>
                  <a:pt x="1595919" y="291101"/>
                  <a:pt x="1633591" y="287676"/>
                </a:cubicBezTo>
                <a:cubicBezTo>
                  <a:pt x="1643865" y="284251"/>
                  <a:pt x="1654001" y="280377"/>
                  <a:pt x="1664414" y="277402"/>
                </a:cubicBezTo>
                <a:cubicBezTo>
                  <a:pt x="1677991" y="273523"/>
                  <a:pt x="1692289" y="272086"/>
                  <a:pt x="1705510" y="267128"/>
                </a:cubicBezTo>
                <a:cubicBezTo>
                  <a:pt x="1801075" y="231291"/>
                  <a:pt x="1682758" y="257221"/>
                  <a:pt x="1808252" y="236306"/>
                </a:cubicBezTo>
                <a:cubicBezTo>
                  <a:pt x="1818526" y="232881"/>
                  <a:pt x="1828568" y="228659"/>
                  <a:pt x="1839074" y="226032"/>
                </a:cubicBezTo>
                <a:cubicBezTo>
                  <a:pt x="1904268" y="209733"/>
                  <a:pt x="1895932" y="220777"/>
                  <a:pt x="1972638" y="195209"/>
                </a:cubicBezTo>
                <a:cubicBezTo>
                  <a:pt x="1993186" y="188360"/>
                  <a:pt x="2012698" y="176460"/>
                  <a:pt x="2034283" y="174661"/>
                </a:cubicBezTo>
                <a:lnTo>
                  <a:pt x="2157573" y="164387"/>
                </a:lnTo>
                <a:cubicBezTo>
                  <a:pt x="2284061" y="139089"/>
                  <a:pt x="2225740" y="148777"/>
                  <a:pt x="2332234" y="133564"/>
                </a:cubicBezTo>
                <a:cubicBezTo>
                  <a:pt x="2392218" y="113569"/>
                  <a:pt x="2334293" y="131097"/>
                  <a:pt x="2424701" y="113016"/>
                </a:cubicBezTo>
                <a:cubicBezTo>
                  <a:pt x="2438547" y="110247"/>
                  <a:pt x="2451905" y="105268"/>
                  <a:pt x="2465798" y="102742"/>
                </a:cubicBezTo>
                <a:cubicBezTo>
                  <a:pt x="2539968" y="89256"/>
                  <a:pt x="2550082" y="93636"/>
                  <a:pt x="2630185" y="82193"/>
                </a:cubicBezTo>
                <a:cubicBezTo>
                  <a:pt x="2692982" y="73222"/>
                  <a:pt x="2666570" y="72861"/>
                  <a:pt x="2722652" y="61645"/>
                </a:cubicBezTo>
                <a:cubicBezTo>
                  <a:pt x="2743079" y="57560"/>
                  <a:pt x="2763580" y="53552"/>
                  <a:pt x="2784297" y="51371"/>
                </a:cubicBezTo>
                <a:cubicBezTo>
                  <a:pt x="2828705" y="46697"/>
                  <a:pt x="2873340" y="44522"/>
                  <a:pt x="2917861" y="41097"/>
                </a:cubicBezTo>
                <a:cubicBezTo>
                  <a:pt x="2934985" y="37672"/>
                  <a:pt x="2952291" y="35058"/>
                  <a:pt x="2969232" y="30823"/>
                </a:cubicBezTo>
                <a:cubicBezTo>
                  <a:pt x="3027930" y="16148"/>
                  <a:pt x="2970667" y="23089"/>
                  <a:pt x="3041151" y="10274"/>
                </a:cubicBezTo>
                <a:cubicBezTo>
                  <a:pt x="3064977" y="5942"/>
                  <a:pt x="3089097" y="3425"/>
                  <a:pt x="3113070" y="0"/>
                </a:cubicBezTo>
                <a:cubicBezTo>
                  <a:pt x="3154167" y="3425"/>
                  <a:pt x="3195347" y="5957"/>
                  <a:pt x="3236360" y="10274"/>
                </a:cubicBezTo>
                <a:cubicBezTo>
                  <a:pt x="3343167" y="21517"/>
                  <a:pt x="3324546" y="20548"/>
                  <a:pt x="3287731" y="20548"/>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p:cNvSpPr/>
          <p:nvPr/>
        </p:nvSpPr>
        <p:spPr>
          <a:xfrm>
            <a:off x="6013280" y="4527325"/>
            <a:ext cx="122789"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Ellips 5"/>
          <p:cNvSpPr/>
          <p:nvPr/>
        </p:nvSpPr>
        <p:spPr>
          <a:xfrm>
            <a:off x="6706258" y="5517232"/>
            <a:ext cx="122789"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p:cNvSpPr/>
          <p:nvPr/>
        </p:nvSpPr>
        <p:spPr>
          <a:xfrm>
            <a:off x="8162014" y="4908563"/>
            <a:ext cx="122789"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Ellips 7"/>
          <p:cNvSpPr/>
          <p:nvPr/>
        </p:nvSpPr>
        <p:spPr>
          <a:xfrm>
            <a:off x="2915816" y="4689622"/>
            <a:ext cx="122789"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Ellips 9"/>
          <p:cNvSpPr/>
          <p:nvPr/>
        </p:nvSpPr>
        <p:spPr>
          <a:xfrm>
            <a:off x="2233457" y="3708882"/>
            <a:ext cx="122789"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12" name="Rak 11"/>
          <p:cNvCxnSpPr/>
          <p:nvPr/>
        </p:nvCxnSpPr>
        <p:spPr>
          <a:xfrm>
            <a:off x="8223408" y="4980571"/>
            <a:ext cx="0" cy="1040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Rak 13"/>
          <p:cNvCxnSpPr>
            <a:stCxn id="6" idx="4"/>
          </p:cNvCxnSpPr>
          <p:nvPr/>
        </p:nvCxnSpPr>
        <p:spPr>
          <a:xfrm flipH="1">
            <a:off x="6767652" y="5589240"/>
            <a:ext cx="1"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Rak 15"/>
          <p:cNvCxnSpPr/>
          <p:nvPr/>
        </p:nvCxnSpPr>
        <p:spPr>
          <a:xfrm>
            <a:off x="6588224" y="4697524"/>
            <a:ext cx="0" cy="247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Rak 17"/>
          <p:cNvCxnSpPr/>
          <p:nvPr/>
        </p:nvCxnSpPr>
        <p:spPr>
          <a:xfrm>
            <a:off x="7308304" y="4689622"/>
            <a:ext cx="0" cy="675692"/>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Rak 19"/>
          <p:cNvCxnSpPr>
            <a:stCxn id="4" idx="72"/>
          </p:cNvCxnSpPr>
          <p:nvPr/>
        </p:nvCxnSpPr>
        <p:spPr>
          <a:xfrm flipH="1">
            <a:off x="5012178" y="5763802"/>
            <a:ext cx="11885" cy="97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Rak 23"/>
          <p:cNvCxnSpPr>
            <a:endCxn id="34" idx="135"/>
          </p:cNvCxnSpPr>
          <p:nvPr/>
        </p:nvCxnSpPr>
        <p:spPr>
          <a:xfrm flipH="1">
            <a:off x="3496235" y="5273761"/>
            <a:ext cx="6658" cy="12576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Rak 25"/>
          <p:cNvCxnSpPr/>
          <p:nvPr/>
        </p:nvCxnSpPr>
        <p:spPr>
          <a:xfrm flipH="1">
            <a:off x="2955111" y="4725626"/>
            <a:ext cx="17982" cy="1447306"/>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Rak 27"/>
          <p:cNvCxnSpPr>
            <a:stCxn id="4" idx="128"/>
          </p:cNvCxnSpPr>
          <p:nvPr/>
        </p:nvCxnSpPr>
        <p:spPr>
          <a:xfrm flipH="1">
            <a:off x="2267744" y="3780890"/>
            <a:ext cx="54216" cy="1492871"/>
          </a:xfrm>
          <a:prstGeom prst="line">
            <a:avLst/>
          </a:prstGeom>
        </p:spPr>
        <p:style>
          <a:lnRef idx="1">
            <a:schemeClr val="accent1"/>
          </a:lnRef>
          <a:fillRef idx="0">
            <a:schemeClr val="accent1"/>
          </a:fillRef>
          <a:effectRef idx="0">
            <a:schemeClr val="accent1"/>
          </a:effectRef>
          <a:fontRef idx="minor">
            <a:schemeClr val="tx1"/>
          </a:fontRef>
        </p:style>
      </p:cxnSp>
      <p:sp>
        <p:nvSpPr>
          <p:cNvPr id="29" name="Ellips 28"/>
          <p:cNvSpPr/>
          <p:nvPr/>
        </p:nvSpPr>
        <p:spPr>
          <a:xfrm>
            <a:off x="3441498" y="5237757"/>
            <a:ext cx="122789"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0" name="Ellips 29"/>
          <p:cNvSpPr/>
          <p:nvPr/>
        </p:nvSpPr>
        <p:spPr>
          <a:xfrm>
            <a:off x="6509527" y="4617614"/>
            <a:ext cx="122789"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1" name="Ellips 30"/>
          <p:cNvSpPr/>
          <p:nvPr/>
        </p:nvSpPr>
        <p:spPr>
          <a:xfrm>
            <a:off x="4962668" y="5727798"/>
            <a:ext cx="122789"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2" name="Ellips 31"/>
          <p:cNvSpPr/>
          <p:nvPr/>
        </p:nvSpPr>
        <p:spPr>
          <a:xfrm>
            <a:off x="7246909" y="4653618"/>
            <a:ext cx="122789"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4" name="Frihandsfigur 33"/>
          <p:cNvSpPr/>
          <p:nvPr/>
        </p:nvSpPr>
        <p:spPr>
          <a:xfrm>
            <a:off x="2243738" y="4510528"/>
            <a:ext cx="5985862" cy="2251422"/>
          </a:xfrm>
          <a:custGeom>
            <a:avLst/>
            <a:gdLst>
              <a:gd name="connsiteX0" fmla="*/ 3911173 w 5985862"/>
              <a:gd name="connsiteY0" fmla="*/ 0 h 2251422"/>
              <a:gd name="connsiteX1" fmla="*/ 3949593 w 5985862"/>
              <a:gd name="connsiteY1" fmla="*/ 23052 h 2251422"/>
              <a:gd name="connsiteX2" fmla="*/ 3964961 w 5985862"/>
              <a:gd name="connsiteY2" fmla="*/ 46104 h 2251422"/>
              <a:gd name="connsiteX3" fmla="*/ 3988013 w 5985862"/>
              <a:gd name="connsiteY3" fmla="*/ 53788 h 2251422"/>
              <a:gd name="connsiteX4" fmla="*/ 4011065 w 5985862"/>
              <a:gd name="connsiteY4" fmla="*/ 69156 h 2251422"/>
              <a:gd name="connsiteX5" fmla="*/ 4041801 w 5985862"/>
              <a:gd name="connsiteY5" fmla="*/ 107576 h 2251422"/>
              <a:gd name="connsiteX6" fmla="*/ 4057170 w 5985862"/>
              <a:gd name="connsiteY6" fmla="*/ 122944 h 2251422"/>
              <a:gd name="connsiteX7" fmla="*/ 4103274 w 5985862"/>
              <a:gd name="connsiteY7" fmla="*/ 138312 h 2251422"/>
              <a:gd name="connsiteX8" fmla="*/ 4149378 w 5985862"/>
              <a:gd name="connsiteY8" fmla="*/ 169048 h 2251422"/>
              <a:gd name="connsiteX9" fmla="*/ 4195482 w 5985862"/>
              <a:gd name="connsiteY9" fmla="*/ 192101 h 2251422"/>
              <a:gd name="connsiteX10" fmla="*/ 4210850 w 5985862"/>
              <a:gd name="connsiteY10" fmla="*/ 215153 h 2251422"/>
              <a:gd name="connsiteX11" fmla="*/ 4256954 w 5985862"/>
              <a:gd name="connsiteY11" fmla="*/ 245889 h 2251422"/>
              <a:gd name="connsiteX12" fmla="*/ 4280007 w 5985862"/>
              <a:gd name="connsiteY12" fmla="*/ 284309 h 2251422"/>
              <a:gd name="connsiteX13" fmla="*/ 4310743 w 5985862"/>
              <a:gd name="connsiteY13" fmla="*/ 322729 h 2251422"/>
              <a:gd name="connsiteX14" fmla="*/ 4326111 w 5985862"/>
              <a:gd name="connsiteY14" fmla="*/ 345781 h 2251422"/>
              <a:gd name="connsiteX15" fmla="*/ 4349163 w 5985862"/>
              <a:gd name="connsiteY15" fmla="*/ 361149 h 2251422"/>
              <a:gd name="connsiteX16" fmla="*/ 4379899 w 5985862"/>
              <a:gd name="connsiteY16" fmla="*/ 391885 h 2251422"/>
              <a:gd name="connsiteX17" fmla="*/ 4387583 w 5985862"/>
              <a:gd name="connsiteY17" fmla="*/ 414938 h 2251422"/>
              <a:gd name="connsiteX18" fmla="*/ 4433687 w 5985862"/>
              <a:gd name="connsiteY18" fmla="*/ 445674 h 2251422"/>
              <a:gd name="connsiteX19" fmla="*/ 4456739 w 5985862"/>
              <a:gd name="connsiteY19" fmla="*/ 461042 h 2251422"/>
              <a:gd name="connsiteX20" fmla="*/ 4495159 w 5985862"/>
              <a:gd name="connsiteY20" fmla="*/ 491778 h 2251422"/>
              <a:gd name="connsiteX21" fmla="*/ 4533580 w 5985862"/>
              <a:gd name="connsiteY21" fmla="*/ 522514 h 2251422"/>
              <a:gd name="connsiteX22" fmla="*/ 4579684 w 5985862"/>
              <a:gd name="connsiteY22" fmla="*/ 537882 h 2251422"/>
              <a:gd name="connsiteX23" fmla="*/ 4648840 w 5985862"/>
              <a:gd name="connsiteY23" fmla="*/ 560934 h 2251422"/>
              <a:gd name="connsiteX24" fmla="*/ 4717996 w 5985862"/>
              <a:gd name="connsiteY24" fmla="*/ 599354 h 2251422"/>
              <a:gd name="connsiteX25" fmla="*/ 4733365 w 5985862"/>
              <a:gd name="connsiteY25" fmla="*/ 614722 h 2251422"/>
              <a:gd name="connsiteX26" fmla="*/ 4756417 w 5985862"/>
              <a:gd name="connsiteY26" fmla="*/ 622406 h 2251422"/>
              <a:gd name="connsiteX27" fmla="*/ 4771785 w 5985862"/>
              <a:gd name="connsiteY27" fmla="*/ 637775 h 2251422"/>
              <a:gd name="connsiteX28" fmla="*/ 4787153 w 5985862"/>
              <a:gd name="connsiteY28" fmla="*/ 660827 h 2251422"/>
              <a:gd name="connsiteX29" fmla="*/ 4856309 w 5985862"/>
              <a:gd name="connsiteY29" fmla="*/ 676195 h 2251422"/>
              <a:gd name="connsiteX30" fmla="*/ 4902413 w 5985862"/>
              <a:gd name="connsiteY30" fmla="*/ 691563 h 2251422"/>
              <a:gd name="connsiteX31" fmla="*/ 4925465 w 5985862"/>
              <a:gd name="connsiteY31" fmla="*/ 714615 h 2251422"/>
              <a:gd name="connsiteX32" fmla="*/ 4971570 w 5985862"/>
              <a:gd name="connsiteY32" fmla="*/ 729983 h 2251422"/>
              <a:gd name="connsiteX33" fmla="*/ 5017674 w 5985862"/>
              <a:gd name="connsiteY33" fmla="*/ 753035 h 2251422"/>
              <a:gd name="connsiteX34" fmla="*/ 5040726 w 5985862"/>
              <a:gd name="connsiteY34" fmla="*/ 768403 h 2251422"/>
              <a:gd name="connsiteX35" fmla="*/ 5086830 w 5985862"/>
              <a:gd name="connsiteY35" fmla="*/ 783771 h 2251422"/>
              <a:gd name="connsiteX36" fmla="*/ 5109882 w 5985862"/>
              <a:gd name="connsiteY36" fmla="*/ 799139 h 2251422"/>
              <a:gd name="connsiteX37" fmla="*/ 5155986 w 5985862"/>
              <a:gd name="connsiteY37" fmla="*/ 814507 h 2251422"/>
              <a:gd name="connsiteX38" fmla="*/ 5179038 w 5985862"/>
              <a:gd name="connsiteY38" fmla="*/ 822191 h 2251422"/>
              <a:gd name="connsiteX39" fmla="*/ 5217459 w 5985862"/>
              <a:gd name="connsiteY39" fmla="*/ 852927 h 2251422"/>
              <a:gd name="connsiteX40" fmla="*/ 5240511 w 5985862"/>
              <a:gd name="connsiteY40" fmla="*/ 860611 h 2251422"/>
              <a:gd name="connsiteX41" fmla="*/ 5278931 w 5985862"/>
              <a:gd name="connsiteY41" fmla="*/ 883664 h 2251422"/>
              <a:gd name="connsiteX42" fmla="*/ 5301983 w 5985862"/>
              <a:gd name="connsiteY42" fmla="*/ 899032 h 2251422"/>
              <a:gd name="connsiteX43" fmla="*/ 5363455 w 5985862"/>
              <a:gd name="connsiteY43" fmla="*/ 914400 h 2251422"/>
              <a:gd name="connsiteX44" fmla="*/ 5409559 w 5985862"/>
              <a:gd name="connsiteY44" fmla="*/ 929768 h 2251422"/>
              <a:gd name="connsiteX45" fmla="*/ 5478716 w 5985862"/>
              <a:gd name="connsiteY45" fmla="*/ 952820 h 2251422"/>
              <a:gd name="connsiteX46" fmla="*/ 5501768 w 5985862"/>
              <a:gd name="connsiteY46" fmla="*/ 960504 h 2251422"/>
              <a:gd name="connsiteX47" fmla="*/ 5524820 w 5985862"/>
              <a:gd name="connsiteY47" fmla="*/ 983556 h 2251422"/>
              <a:gd name="connsiteX48" fmla="*/ 5578608 w 5985862"/>
              <a:gd name="connsiteY48" fmla="*/ 1037344 h 2251422"/>
              <a:gd name="connsiteX49" fmla="*/ 5601660 w 5985862"/>
              <a:gd name="connsiteY49" fmla="*/ 1045028 h 2251422"/>
              <a:gd name="connsiteX50" fmla="*/ 5647765 w 5985862"/>
              <a:gd name="connsiteY50" fmla="*/ 1075764 h 2251422"/>
              <a:gd name="connsiteX51" fmla="*/ 5670817 w 5985862"/>
              <a:gd name="connsiteY51" fmla="*/ 1091133 h 2251422"/>
              <a:gd name="connsiteX52" fmla="*/ 5693869 w 5985862"/>
              <a:gd name="connsiteY52" fmla="*/ 1114185 h 2251422"/>
              <a:gd name="connsiteX53" fmla="*/ 5739973 w 5985862"/>
              <a:gd name="connsiteY53" fmla="*/ 1144921 h 2251422"/>
              <a:gd name="connsiteX54" fmla="*/ 5763025 w 5985862"/>
              <a:gd name="connsiteY54" fmla="*/ 1167973 h 2251422"/>
              <a:gd name="connsiteX55" fmla="*/ 5778393 w 5985862"/>
              <a:gd name="connsiteY55" fmla="*/ 1191025 h 2251422"/>
              <a:gd name="connsiteX56" fmla="*/ 5801445 w 5985862"/>
              <a:gd name="connsiteY56" fmla="*/ 1198709 h 2251422"/>
              <a:gd name="connsiteX57" fmla="*/ 5847549 w 5985862"/>
              <a:gd name="connsiteY57" fmla="*/ 1221761 h 2251422"/>
              <a:gd name="connsiteX58" fmla="*/ 5885970 w 5985862"/>
              <a:gd name="connsiteY58" fmla="*/ 1260181 h 2251422"/>
              <a:gd name="connsiteX59" fmla="*/ 5901338 w 5985862"/>
              <a:gd name="connsiteY59" fmla="*/ 1283233 h 2251422"/>
              <a:gd name="connsiteX60" fmla="*/ 5924390 w 5985862"/>
              <a:gd name="connsiteY60" fmla="*/ 1298601 h 2251422"/>
              <a:gd name="connsiteX61" fmla="*/ 5947442 w 5985862"/>
              <a:gd name="connsiteY61" fmla="*/ 1344706 h 2251422"/>
              <a:gd name="connsiteX62" fmla="*/ 5955126 w 5985862"/>
              <a:gd name="connsiteY62" fmla="*/ 1367758 h 2251422"/>
              <a:gd name="connsiteX63" fmla="*/ 5978178 w 5985862"/>
              <a:gd name="connsiteY63" fmla="*/ 1413862 h 2251422"/>
              <a:gd name="connsiteX64" fmla="*/ 5985862 w 5985862"/>
              <a:gd name="connsiteY64" fmla="*/ 1467650 h 2251422"/>
              <a:gd name="connsiteX65" fmla="*/ 5962810 w 5985862"/>
              <a:gd name="connsiteY65" fmla="*/ 1513754 h 2251422"/>
              <a:gd name="connsiteX66" fmla="*/ 5947442 w 5985862"/>
              <a:gd name="connsiteY66" fmla="*/ 1559859 h 2251422"/>
              <a:gd name="connsiteX67" fmla="*/ 5893654 w 5985862"/>
              <a:gd name="connsiteY67" fmla="*/ 1629015 h 2251422"/>
              <a:gd name="connsiteX68" fmla="*/ 5870601 w 5985862"/>
              <a:gd name="connsiteY68" fmla="*/ 1644383 h 2251422"/>
              <a:gd name="connsiteX69" fmla="*/ 5847549 w 5985862"/>
              <a:gd name="connsiteY69" fmla="*/ 1652067 h 2251422"/>
              <a:gd name="connsiteX70" fmla="*/ 5816813 w 5985862"/>
              <a:gd name="connsiteY70" fmla="*/ 1698171 h 2251422"/>
              <a:gd name="connsiteX71" fmla="*/ 5770709 w 5985862"/>
              <a:gd name="connsiteY71" fmla="*/ 1713539 h 2251422"/>
              <a:gd name="connsiteX72" fmla="*/ 5747657 w 5985862"/>
              <a:gd name="connsiteY72" fmla="*/ 1721223 h 2251422"/>
              <a:gd name="connsiteX73" fmla="*/ 5716921 w 5985862"/>
              <a:gd name="connsiteY73" fmla="*/ 1728907 h 2251422"/>
              <a:gd name="connsiteX74" fmla="*/ 5693869 w 5985862"/>
              <a:gd name="connsiteY74" fmla="*/ 1744275 h 2251422"/>
              <a:gd name="connsiteX75" fmla="*/ 5647765 w 5985862"/>
              <a:gd name="connsiteY75" fmla="*/ 1759643 h 2251422"/>
              <a:gd name="connsiteX76" fmla="*/ 5609344 w 5985862"/>
              <a:gd name="connsiteY76" fmla="*/ 1790380 h 2251422"/>
              <a:gd name="connsiteX77" fmla="*/ 5563240 w 5985862"/>
              <a:gd name="connsiteY77" fmla="*/ 1805748 h 2251422"/>
              <a:gd name="connsiteX78" fmla="*/ 5517136 w 5985862"/>
              <a:gd name="connsiteY78" fmla="*/ 1836484 h 2251422"/>
              <a:gd name="connsiteX79" fmla="*/ 5494084 w 5985862"/>
              <a:gd name="connsiteY79" fmla="*/ 1851852 h 2251422"/>
              <a:gd name="connsiteX80" fmla="*/ 5432612 w 5985862"/>
              <a:gd name="connsiteY80" fmla="*/ 1867220 h 2251422"/>
              <a:gd name="connsiteX81" fmla="*/ 5401875 w 5985862"/>
              <a:gd name="connsiteY81" fmla="*/ 1882588 h 2251422"/>
              <a:gd name="connsiteX82" fmla="*/ 5378823 w 5985862"/>
              <a:gd name="connsiteY82" fmla="*/ 1890272 h 2251422"/>
              <a:gd name="connsiteX83" fmla="*/ 5332719 w 5985862"/>
              <a:gd name="connsiteY83" fmla="*/ 1921008 h 2251422"/>
              <a:gd name="connsiteX84" fmla="*/ 5255879 w 5985862"/>
              <a:gd name="connsiteY84" fmla="*/ 1944060 h 2251422"/>
              <a:gd name="connsiteX85" fmla="*/ 5232827 w 5985862"/>
              <a:gd name="connsiteY85" fmla="*/ 1951744 h 2251422"/>
              <a:gd name="connsiteX86" fmla="*/ 5102198 w 5985862"/>
              <a:gd name="connsiteY86" fmla="*/ 1974796 h 2251422"/>
              <a:gd name="connsiteX87" fmla="*/ 5017674 w 5985862"/>
              <a:gd name="connsiteY87" fmla="*/ 1990164 h 2251422"/>
              <a:gd name="connsiteX88" fmla="*/ 4971570 w 5985862"/>
              <a:gd name="connsiteY88" fmla="*/ 2005533 h 2251422"/>
              <a:gd name="connsiteX89" fmla="*/ 4948517 w 5985862"/>
              <a:gd name="connsiteY89" fmla="*/ 2013217 h 2251422"/>
              <a:gd name="connsiteX90" fmla="*/ 4917781 w 5985862"/>
              <a:gd name="connsiteY90" fmla="*/ 2028585 h 2251422"/>
              <a:gd name="connsiteX91" fmla="*/ 4848625 w 5985862"/>
              <a:gd name="connsiteY91" fmla="*/ 2043953 h 2251422"/>
              <a:gd name="connsiteX92" fmla="*/ 4717996 w 5985862"/>
              <a:gd name="connsiteY92" fmla="*/ 2067005 h 2251422"/>
              <a:gd name="connsiteX93" fmla="*/ 4641156 w 5985862"/>
              <a:gd name="connsiteY93" fmla="*/ 2082373 h 2251422"/>
              <a:gd name="connsiteX94" fmla="*/ 4587368 w 5985862"/>
              <a:gd name="connsiteY94" fmla="*/ 2090057 h 2251422"/>
              <a:gd name="connsiteX95" fmla="*/ 4518212 w 5985862"/>
              <a:gd name="connsiteY95" fmla="*/ 2113109 h 2251422"/>
              <a:gd name="connsiteX96" fmla="*/ 4495159 w 5985862"/>
              <a:gd name="connsiteY96" fmla="*/ 2120793 h 2251422"/>
              <a:gd name="connsiteX97" fmla="*/ 4349163 w 5985862"/>
              <a:gd name="connsiteY97" fmla="*/ 2143845 h 2251422"/>
              <a:gd name="connsiteX98" fmla="*/ 4264638 w 5985862"/>
              <a:gd name="connsiteY98" fmla="*/ 2159213 h 2251422"/>
              <a:gd name="connsiteX99" fmla="*/ 4203166 w 5985862"/>
              <a:gd name="connsiteY99" fmla="*/ 2174581 h 2251422"/>
              <a:gd name="connsiteX100" fmla="*/ 4180114 w 5985862"/>
              <a:gd name="connsiteY100" fmla="*/ 2182265 h 2251422"/>
              <a:gd name="connsiteX101" fmla="*/ 4134010 w 5985862"/>
              <a:gd name="connsiteY101" fmla="*/ 2189949 h 2251422"/>
              <a:gd name="connsiteX102" fmla="*/ 4087906 w 5985862"/>
              <a:gd name="connsiteY102" fmla="*/ 2205317 h 2251422"/>
              <a:gd name="connsiteX103" fmla="*/ 4064854 w 5985862"/>
              <a:gd name="connsiteY103" fmla="*/ 2213001 h 2251422"/>
              <a:gd name="connsiteX104" fmla="*/ 3911173 w 5985862"/>
              <a:gd name="connsiteY104" fmla="*/ 2220685 h 2251422"/>
              <a:gd name="connsiteX105" fmla="*/ 3888121 w 5985862"/>
              <a:gd name="connsiteY105" fmla="*/ 2228369 h 2251422"/>
              <a:gd name="connsiteX106" fmla="*/ 3742124 w 5985862"/>
              <a:gd name="connsiteY106" fmla="*/ 2251422 h 2251422"/>
              <a:gd name="connsiteX107" fmla="*/ 3626864 w 5985862"/>
              <a:gd name="connsiteY107" fmla="*/ 2243738 h 2251422"/>
              <a:gd name="connsiteX108" fmla="*/ 3603812 w 5985862"/>
              <a:gd name="connsiteY108" fmla="*/ 2236054 h 2251422"/>
              <a:gd name="connsiteX109" fmla="*/ 3473183 w 5985862"/>
              <a:gd name="connsiteY109" fmla="*/ 2243738 h 2251422"/>
              <a:gd name="connsiteX110" fmla="*/ 3319502 w 5985862"/>
              <a:gd name="connsiteY110" fmla="*/ 2251422 h 2251422"/>
              <a:gd name="connsiteX111" fmla="*/ 3127401 w 5985862"/>
              <a:gd name="connsiteY111" fmla="*/ 2236054 h 2251422"/>
              <a:gd name="connsiteX112" fmla="*/ 3104349 w 5985862"/>
              <a:gd name="connsiteY112" fmla="*/ 2228369 h 2251422"/>
              <a:gd name="connsiteX113" fmla="*/ 2889196 w 5985862"/>
              <a:gd name="connsiteY113" fmla="*/ 2220685 h 2251422"/>
              <a:gd name="connsiteX114" fmla="*/ 2658675 w 5985862"/>
              <a:gd name="connsiteY114" fmla="*/ 2220685 h 2251422"/>
              <a:gd name="connsiteX115" fmla="*/ 2574151 w 5985862"/>
              <a:gd name="connsiteY115" fmla="*/ 2205317 h 2251422"/>
              <a:gd name="connsiteX116" fmla="*/ 2520363 w 5985862"/>
              <a:gd name="connsiteY116" fmla="*/ 2197633 h 2251422"/>
              <a:gd name="connsiteX117" fmla="*/ 2458891 w 5985862"/>
              <a:gd name="connsiteY117" fmla="*/ 2189949 h 2251422"/>
              <a:gd name="connsiteX118" fmla="*/ 2382050 w 5985862"/>
              <a:gd name="connsiteY118" fmla="*/ 2174581 h 2251422"/>
              <a:gd name="connsiteX119" fmla="*/ 2128477 w 5985862"/>
              <a:gd name="connsiteY119" fmla="*/ 2174581 h 2251422"/>
              <a:gd name="connsiteX120" fmla="*/ 2082373 w 5985862"/>
              <a:gd name="connsiteY120" fmla="*/ 2159213 h 2251422"/>
              <a:gd name="connsiteX121" fmla="*/ 2036269 w 5985862"/>
              <a:gd name="connsiteY121" fmla="*/ 2166897 h 2251422"/>
              <a:gd name="connsiteX122" fmla="*/ 1997849 w 5985862"/>
              <a:gd name="connsiteY122" fmla="*/ 2159213 h 2251422"/>
              <a:gd name="connsiteX123" fmla="*/ 1951744 w 5985862"/>
              <a:gd name="connsiteY123" fmla="*/ 2151529 h 2251422"/>
              <a:gd name="connsiteX124" fmla="*/ 1798064 w 5985862"/>
              <a:gd name="connsiteY124" fmla="*/ 2128477 h 2251422"/>
              <a:gd name="connsiteX125" fmla="*/ 1744275 w 5985862"/>
              <a:gd name="connsiteY125" fmla="*/ 2120793 h 2251422"/>
              <a:gd name="connsiteX126" fmla="*/ 1705855 w 5985862"/>
              <a:gd name="connsiteY126" fmla="*/ 2113109 h 2251422"/>
              <a:gd name="connsiteX127" fmla="*/ 1659751 w 5985862"/>
              <a:gd name="connsiteY127" fmla="*/ 2097741 h 2251422"/>
              <a:gd name="connsiteX128" fmla="*/ 1613647 w 5985862"/>
              <a:gd name="connsiteY128" fmla="*/ 2090057 h 2251422"/>
              <a:gd name="connsiteX129" fmla="*/ 1552175 w 5985862"/>
              <a:gd name="connsiteY129" fmla="*/ 2074689 h 2251422"/>
              <a:gd name="connsiteX130" fmla="*/ 1483018 w 5985862"/>
              <a:gd name="connsiteY130" fmla="*/ 2067005 h 2251422"/>
              <a:gd name="connsiteX131" fmla="*/ 1452282 w 5985862"/>
              <a:gd name="connsiteY131" fmla="*/ 2059321 h 2251422"/>
              <a:gd name="connsiteX132" fmla="*/ 1406178 w 5985862"/>
              <a:gd name="connsiteY132" fmla="*/ 2043953 h 2251422"/>
              <a:gd name="connsiteX133" fmla="*/ 1321654 w 5985862"/>
              <a:gd name="connsiteY133" fmla="*/ 2036269 h 2251422"/>
              <a:gd name="connsiteX134" fmla="*/ 1298601 w 5985862"/>
              <a:gd name="connsiteY134" fmla="*/ 2028585 h 2251422"/>
              <a:gd name="connsiteX135" fmla="*/ 1252497 w 5985862"/>
              <a:gd name="connsiteY135" fmla="*/ 2020901 h 2251422"/>
              <a:gd name="connsiteX136" fmla="*/ 1221761 w 5985862"/>
              <a:gd name="connsiteY136" fmla="*/ 2013217 h 2251422"/>
              <a:gd name="connsiteX137" fmla="*/ 1175657 w 5985862"/>
              <a:gd name="connsiteY137" fmla="*/ 1982480 h 2251422"/>
              <a:gd name="connsiteX138" fmla="*/ 1167973 w 5985862"/>
              <a:gd name="connsiteY138" fmla="*/ 1959428 h 2251422"/>
              <a:gd name="connsiteX139" fmla="*/ 1121869 w 5985862"/>
              <a:gd name="connsiteY139" fmla="*/ 1944060 h 2251422"/>
              <a:gd name="connsiteX140" fmla="*/ 1098817 w 5985862"/>
              <a:gd name="connsiteY140" fmla="*/ 1936376 h 2251422"/>
              <a:gd name="connsiteX141" fmla="*/ 1098817 w 5985862"/>
              <a:gd name="connsiteY141" fmla="*/ 1936376 h 2251422"/>
              <a:gd name="connsiteX142" fmla="*/ 1075765 w 5985862"/>
              <a:gd name="connsiteY142" fmla="*/ 1921008 h 2251422"/>
              <a:gd name="connsiteX143" fmla="*/ 983556 w 5985862"/>
              <a:gd name="connsiteY143" fmla="*/ 1874904 h 2251422"/>
              <a:gd name="connsiteX144" fmla="*/ 960504 w 5985862"/>
              <a:gd name="connsiteY144" fmla="*/ 1851852 h 2251422"/>
              <a:gd name="connsiteX145" fmla="*/ 929768 w 5985862"/>
              <a:gd name="connsiteY145" fmla="*/ 1828800 h 2251422"/>
              <a:gd name="connsiteX146" fmla="*/ 891348 w 5985862"/>
              <a:gd name="connsiteY146" fmla="*/ 1798064 h 2251422"/>
              <a:gd name="connsiteX147" fmla="*/ 860612 w 5985862"/>
              <a:gd name="connsiteY147" fmla="*/ 1767327 h 2251422"/>
              <a:gd name="connsiteX148" fmla="*/ 829875 w 5985862"/>
              <a:gd name="connsiteY148" fmla="*/ 1736591 h 2251422"/>
              <a:gd name="connsiteX149" fmla="*/ 768403 w 5985862"/>
              <a:gd name="connsiteY149" fmla="*/ 1682803 h 2251422"/>
              <a:gd name="connsiteX150" fmla="*/ 745351 w 5985862"/>
              <a:gd name="connsiteY150" fmla="*/ 1667435 h 2251422"/>
              <a:gd name="connsiteX151" fmla="*/ 729983 w 5985862"/>
              <a:gd name="connsiteY151" fmla="*/ 1644383 h 2251422"/>
              <a:gd name="connsiteX152" fmla="*/ 706931 w 5985862"/>
              <a:gd name="connsiteY152" fmla="*/ 1636699 h 2251422"/>
              <a:gd name="connsiteX153" fmla="*/ 683879 w 5985862"/>
              <a:gd name="connsiteY153" fmla="*/ 1613647 h 2251422"/>
              <a:gd name="connsiteX154" fmla="*/ 668511 w 5985862"/>
              <a:gd name="connsiteY154" fmla="*/ 1567543 h 2251422"/>
              <a:gd name="connsiteX155" fmla="*/ 660827 w 5985862"/>
              <a:gd name="connsiteY155" fmla="*/ 1544490 h 2251422"/>
              <a:gd name="connsiteX156" fmla="*/ 637775 w 5985862"/>
              <a:gd name="connsiteY156" fmla="*/ 1513754 h 2251422"/>
              <a:gd name="connsiteX157" fmla="*/ 607038 w 5985862"/>
              <a:gd name="connsiteY157" fmla="*/ 1436914 h 2251422"/>
              <a:gd name="connsiteX158" fmla="*/ 560934 w 5985862"/>
              <a:gd name="connsiteY158" fmla="*/ 1390810 h 2251422"/>
              <a:gd name="connsiteX159" fmla="*/ 530198 w 5985862"/>
              <a:gd name="connsiteY159" fmla="*/ 1344706 h 2251422"/>
              <a:gd name="connsiteX160" fmla="*/ 484094 w 5985862"/>
              <a:gd name="connsiteY160" fmla="*/ 1313969 h 2251422"/>
              <a:gd name="connsiteX161" fmla="*/ 445674 w 5985862"/>
              <a:gd name="connsiteY161" fmla="*/ 1260181 h 2251422"/>
              <a:gd name="connsiteX162" fmla="*/ 414938 w 5985862"/>
              <a:gd name="connsiteY162" fmla="*/ 1237129 h 2251422"/>
              <a:gd name="connsiteX163" fmla="*/ 368833 w 5985862"/>
              <a:gd name="connsiteY163" fmla="*/ 1198709 h 2251422"/>
              <a:gd name="connsiteX164" fmla="*/ 345781 w 5985862"/>
              <a:gd name="connsiteY164" fmla="*/ 1175657 h 2251422"/>
              <a:gd name="connsiteX165" fmla="*/ 315045 w 5985862"/>
              <a:gd name="connsiteY165" fmla="*/ 1129553 h 2251422"/>
              <a:gd name="connsiteX166" fmla="*/ 291993 w 5985862"/>
              <a:gd name="connsiteY166" fmla="*/ 1114185 h 2251422"/>
              <a:gd name="connsiteX167" fmla="*/ 253573 w 5985862"/>
              <a:gd name="connsiteY167" fmla="*/ 1068080 h 2251422"/>
              <a:gd name="connsiteX168" fmla="*/ 184417 w 5985862"/>
              <a:gd name="connsiteY168" fmla="*/ 1006608 h 2251422"/>
              <a:gd name="connsiteX169" fmla="*/ 153680 w 5985862"/>
              <a:gd name="connsiteY169" fmla="*/ 945136 h 2251422"/>
              <a:gd name="connsiteX170" fmla="*/ 130628 w 5985862"/>
              <a:gd name="connsiteY170" fmla="*/ 899032 h 2251422"/>
              <a:gd name="connsiteX171" fmla="*/ 99892 w 5985862"/>
              <a:gd name="connsiteY171" fmla="*/ 875980 h 2251422"/>
              <a:gd name="connsiteX172" fmla="*/ 69156 w 5985862"/>
              <a:gd name="connsiteY172" fmla="*/ 837559 h 2251422"/>
              <a:gd name="connsiteX173" fmla="*/ 38420 w 5985862"/>
              <a:gd name="connsiteY173" fmla="*/ 791455 h 2251422"/>
              <a:gd name="connsiteX174" fmla="*/ 0 w 5985862"/>
              <a:gd name="connsiteY174" fmla="*/ 768403 h 2251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Lst>
            <a:rect l="l" t="t" r="r" b="b"/>
            <a:pathLst>
              <a:path w="5985862" h="2251422">
                <a:moveTo>
                  <a:pt x="3911173" y="0"/>
                </a:moveTo>
                <a:cubicBezTo>
                  <a:pt x="3923980" y="7684"/>
                  <a:pt x="3938253" y="13332"/>
                  <a:pt x="3949593" y="23052"/>
                </a:cubicBezTo>
                <a:cubicBezTo>
                  <a:pt x="3956605" y="29062"/>
                  <a:pt x="3957750" y="40335"/>
                  <a:pt x="3964961" y="46104"/>
                </a:cubicBezTo>
                <a:cubicBezTo>
                  <a:pt x="3971286" y="51164"/>
                  <a:pt x="3980768" y="50166"/>
                  <a:pt x="3988013" y="53788"/>
                </a:cubicBezTo>
                <a:cubicBezTo>
                  <a:pt x="3996273" y="57918"/>
                  <a:pt x="4003381" y="64033"/>
                  <a:pt x="4011065" y="69156"/>
                </a:cubicBezTo>
                <a:cubicBezTo>
                  <a:pt x="4023253" y="105719"/>
                  <a:pt x="4010204" y="82299"/>
                  <a:pt x="4041801" y="107576"/>
                </a:cubicBezTo>
                <a:cubicBezTo>
                  <a:pt x="4047458" y="112102"/>
                  <a:pt x="4050690" y="119704"/>
                  <a:pt x="4057170" y="122944"/>
                </a:cubicBezTo>
                <a:cubicBezTo>
                  <a:pt x="4071659" y="130188"/>
                  <a:pt x="4089795" y="129326"/>
                  <a:pt x="4103274" y="138312"/>
                </a:cubicBezTo>
                <a:cubicBezTo>
                  <a:pt x="4118642" y="148557"/>
                  <a:pt x="4131856" y="163207"/>
                  <a:pt x="4149378" y="169048"/>
                </a:cubicBezTo>
                <a:cubicBezTo>
                  <a:pt x="4181191" y="179654"/>
                  <a:pt x="4165691" y="172240"/>
                  <a:pt x="4195482" y="192101"/>
                </a:cubicBezTo>
                <a:cubicBezTo>
                  <a:pt x="4200605" y="199785"/>
                  <a:pt x="4203900" y="209072"/>
                  <a:pt x="4210850" y="215153"/>
                </a:cubicBezTo>
                <a:cubicBezTo>
                  <a:pt x="4224750" y="227316"/>
                  <a:pt x="4256954" y="245889"/>
                  <a:pt x="4256954" y="245889"/>
                </a:cubicBezTo>
                <a:cubicBezTo>
                  <a:pt x="4278721" y="311190"/>
                  <a:pt x="4248363" y="231571"/>
                  <a:pt x="4280007" y="284309"/>
                </a:cubicBezTo>
                <a:cubicBezTo>
                  <a:pt x="4304752" y="325549"/>
                  <a:pt x="4264829" y="292119"/>
                  <a:pt x="4310743" y="322729"/>
                </a:cubicBezTo>
                <a:cubicBezTo>
                  <a:pt x="4315866" y="330413"/>
                  <a:pt x="4319581" y="339251"/>
                  <a:pt x="4326111" y="345781"/>
                </a:cubicBezTo>
                <a:cubicBezTo>
                  <a:pt x="4332641" y="352311"/>
                  <a:pt x="4343394" y="353938"/>
                  <a:pt x="4349163" y="361149"/>
                </a:cubicBezTo>
                <a:cubicBezTo>
                  <a:pt x="4378968" y="398405"/>
                  <a:pt x="4329604" y="375120"/>
                  <a:pt x="4379899" y="391885"/>
                </a:cubicBezTo>
                <a:cubicBezTo>
                  <a:pt x="4382460" y="399569"/>
                  <a:pt x="4383090" y="408198"/>
                  <a:pt x="4387583" y="414938"/>
                </a:cubicBezTo>
                <a:cubicBezTo>
                  <a:pt x="4409432" y="447712"/>
                  <a:pt x="4405492" y="431576"/>
                  <a:pt x="4433687" y="445674"/>
                </a:cubicBezTo>
                <a:cubicBezTo>
                  <a:pt x="4441947" y="449804"/>
                  <a:pt x="4449055" y="455919"/>
                  <a:pt x="4456739" y="461042"/>
                </a:cubicBezTo>
                <a:cubicBezTo>
                  <a:pt x="4487346" y="506953"/>
                  <a:pt x="4453921" y="467036"/>
                  <a:pt x="4495159" y="491778"/>
                </a:cubicBezTo>
                <a:cubicBezTo>
                  <a:pt x="4540776" y="519148"/>
                  <a:pt x="4474266" y="496152"/>
                  <a:pt x="4533580" y="522514"/>
                </a:cubicBezTo>
                <a:cubicBezTo>
                  <a:pt x="4548383" y="529093"/>
                  <a:pt x="4579684" y="537882"/>
                  <a:pt x="4579684" y="537882"/>
                </a:cubicBezTo>
                <a:lnTo>
                  <a:pt x="4648840" y="560934"/>
                </a:lnTo>
                <a:cubicBezTo>
                  <a:pt x="4677829" y="570597"/>
                  <a:pt x="4691572" y="572931"/>
                  <a:pt x="4717996" y="599354"/>
                </a:cubicBezTo>
                <a:cubicBezTo>
                  <a:pt x="4723119" y="604477"/>
                  <a:pt x="4727153" y="610995"/>
                  <a:pt x="4733365" y="614722"/>
                </a:cubicBezTo>
                <a:cubicBezTo>
                  <a:pt x="4740310" y="618889"/>
                  <a:pt x="4748733" y="619845"/>
                  <a:pt x="4756417" y="622406"/>
                </a:cubicBezTo>
                <a:cubicBezTo>
                  <a:pt x="4761540" y="627529"/>
                  <a:pt x="4767259" y="632118"/>
                  <a:pt x="4771785" y="637775"/>
                </a:cubicBezTo>
                <a:cubicBezTo>
                  <a:pt x="4777554" y="644986"/>
                  <a:pt x="4779942" y="655058"/>
                  <a:pt x="4787153" y="660827"/>
                </a:cubicBezTo>
                <a:cubicBezTo>
                  <a:pt x="4797146" y="668821"/>
                  <a:pt x="4855766" y="676059"/>
                  <a:pt x="4856309" y="676195"/>
                </a:cubicBezTo>
                <a:cubicBezTo>
                  <a:pt x="4872025" y="680124"/>
                  <a:pt x="4902413" y="691563"/>
                  <a:pt x="4902413" y="691563"/>
                </a:cubicBezTo>
                <a:cubicBezTo>
                  <a:pt x="4910097" y="699247"/>
                  <a:pt x="4915966" y="709338"/>
                  <a:pt x="4925465" y="714615"/>
                </a:cubicBezTo>
                <a:cubicBezTo>
                  <a:pt x="4939626" y="722482"/>
                  <a:pt x="4971570" y="729983"/>
                  <a:pt x="4971570" y="729983"/>
                </a:cubicBezTo>
                <a:cubicBezTo>
                  <a:pt x="5037634" y="774026"/>
                  <a:pt x="4954048" y="721222"/>
                  <a:pt x="5017674" y="753035"/>
                </a:cubicBezTo>
                <a:cubicBezTo>
                  <a:pt x="5025934" y="757165"/>
                  <a:pt x="5032287" y="764652"/>
                  <a:pt x="5040726" y="768403"/>
                </a:cubicBezTo>
                <a:cubicBezTo>
                  <a:pt x="5055529" y="774982"/>
                  <a:pt x="5073351" y="774785"/>
                  <a:pt x="5086830" y="783771"/>
                </a:cubicBezTo>
                <a:cubicBezTo>
                  <a:pt x="5094514" y="788894"/>
                  <a:pt x="5101443" y="795388"/>
                  <a:pt x="5109882" y="799139"/>
                </a:cubicBezTo>
                <a:cubicBezTo>
                  <a:pt x="5124685" y="805718"/>
                  <a:pt x="5140618" y="809384"/>
                  <a:pt x="5155986" y="814507"/>
                </a:cubicBezTo>
                <a:lnTo>
                  <a:pt x="5179038" y="822191"/>
                </a:lnTo>
                <a:cubicBezTo>
                  <a:pt x="5193332" y="836484"/>
                  <a:pt x="5198074" y="843234"/>
                  <a:pt x="5217459" y="852927"/>
                </a:cubicBezTo>
                <a:cubicBezTo>
                  <a:pt x="5224704" y="856549"/>
                  <a:pt x="5232827" y="858050"/>
                  <a:pt x="5240511" y="860611"/>
                </a:cubicBezTo>
                <a:cubicBezTo>
                  <a:pt x="5270527" y="890629"/>
                  <a:pt x="5239032" y="863715"/>
                  <a:pt x="5278931" y="883664"/>
                </a:cubicBezTo>
                <a:cubicBezTo>
                  <a:pt x="5287191" y="887794"/>
                  <a:pt x="5293723" y="894902"/>
                  <a:pt x="5301983" y="899032"/>
                </a:cubicBezTo>
                <a:cubicBezTo>
                  <a:pt x="5320635" y="908358"/>
                  <a:pt x="5344166" y="909139"/>
                  <a:pt x="5363455" y="914400"/>
                </a:cubicBezTo>
                <a:cubicBezTo>
                  <a:pt x="5379083" y="918662"/>
                  <a:pt x="5394191" y="924645"/>
                  <a:pt x="5409559" y="929768"/>
                </a:cubicBezTo>
                <a:lnTo>
                  <a:pt x="5478716" y="952820"/>
                </a:lnTo>
                <a:lnTo>
                  <a:pt x="5501768" y="960504"/>
                </a:lnTo>
                <a:cubicBezTo>
                  <a:pt x="5509452" y="968188"/>
                  <a:pt x="5517748" y="975305"/>
                  <a:pt x="5524820" y="983556"/>
                </a:cubicBezTo>
                <a:cubicBezTo>
                  <a:pt x="5551868" y="1015112"/>
                  <a:pt x="5541315" y="1016034"/>
                  <a:pt x="5578608" y="1037344"/>
                </a:cubicBezTo>
                <a:cubicBezTo>
                  <a:pt x="5585640" y="1041363"/>
                  <a:pt x="5594580" y="1041095"/>
                  <a:pt x="5601660" y="1045028"/>
                </a:cubicBezTo>
                <a:cubicBezTo>
                  <a:pt x="5617806" y="1053998"/>
                  <a:pt x="5632397" y="1065518"/>
                  <a:pt x="5647765" y="1075764"/>
                </a:cubicBezTo>
                <a:cubicBezTo>
                  <a:pt x="5655449" y="1080887"/>
                  <a:pt x="5664287" y="1084603"/>
                  <a:pt x="5670817" y="1091133"/>
                </a:cubicBezTo>
                <a:cubicBezTo>
                  <a:pt x="5678501" y="1098817"/>
                  <a:pt x="5685291" y="1107513"/>
                  <a:pt x="5693869" y="1114185"/>
                </a:cubicBezTo>
                <a:cubicBezTo>
                  <a:pt x="5708448" y="1125525"/>
                  <a:pt x="5726913" y="1131861"/>
                  <a:pt x="5739973" y="1144921"/>
                </a:cubicBezTo>
                <a:cubicBezTo>
                  <a:pt x="5747657" y="1152605"/>
                  <a:pt x="5756068" y="1159625"/>
                  <a:pt x="5763025" y="1167973"/>
                </a:cubicBezTo>
                <a:cubicBezTo>
                  <a:pt x="5768937" y="1175068"/>
                  <a:pt x="5771182" y="1185256"/>
                  <a:pt x="5778393" y="1191025"/>
                </a:cubicBezTo>
                <a:cubicBezTo>
                  <a:pt x="5784718" y="1196085"/>
                  <a:pt x="5794200" y="1195087"/>
                  <a:pt x="5801445" y="1198709"/>
                </a:cubicBezTo>
                <a:cubicBezTo>
                  <a:pt x="5861028" y="1228500"/>
                  <a:pt x="5789607" y="1202447"/>
                  <a:pt x="5847549" y="1221761"/>
                </a:cubicBezTo>
                <a:cubicBezTo>
                  <a:pt x="5860356" y="1234568"/>
                  <a:pt x="5875923" y="1245111"/>
                  <a:pt x="5885970" y="1260181"/>
                </a:cubicBezTo>
                <a:cubicBezTo>
                  <a:pt x="5891093" y="1267865"/>
                  <a:pt x="5894808" y="1276703"/>
                  <a:pt x="5901338" y="1283233"/>
                </a:cubicBezTo>
                <a:cubicBezTo>
                  <a:pt x="5907868" y="1289763"/>
                  <a:pt x="5916706" y="1293478"/>
                  <a:pt x="5924390" y="1298601"/>
                </a:cubicBezTo>
                <a:cubicBezTo>
                  <a:pt x="5943703" y="1356543"/>
                  <a:pt x="5917652" y="1285125"/>
                  <a:pt x="5947442" y="1344706"/>
                </a:cubicBezTo>
                <a:cubicBezTo>
                  <a:pt x="5951064" y="1351951"/>
                  <a:pt x="5951504" y="1360513"/>
                  <a:pt x="5955126" y="1367758"/>
                </a:cubicBezTo>
                <a:cubicBezTo>
                  <a:pt x="5984917" y="1427341"/>
                  <a:pt x="5958864" y="1355920"/>
                  <a:pt x="5978178" y="1413862"/>
                </a:cubicBezTo>
                <a:cubicBezTo>
                  <a:pt x="5980739" y="1431791"/>
                  <a:pt x="5985862" y="1449539"/>
                  <a:pt x="5985862" y="1467650"/>
                </a:cubicBezTo>
                <a:cubicBezTo>
                  <a:pt x="5985862" y="1488668"/>
                  <a:pt x="5970580" y="1496271"/>
                  <a:pt x="5962810" y="1513754"/>
                </a:cubicBezTo>
                <a:cubicBezTo>
                  <a:pt x="5956231" y="1528557"/>
                  <a:pt x="5956428" y="1546380"/>
                  <a:pt x="5947442" y="1559859"/>
                </a:cubicBezTo>
                <a:cubicBezTo>
                  <a:pt x="5926024" y="1591986"/>
                  <a:pt x="5920737" y="1606446"/>
                  <a:pt x="5893654" y="1629015"/>
                </a:cubicBezTo>
                <a:cubicBezTo>
                  <a:pt x="5886559" y="1634927"/>
                  <a:pt x="5878861" y="1640253"/>
                  <a:pt x="5870601" y="1644383"/>
                </a:cubicBezTo>
                <a:cubicBezTo>
                  <a:pt x="5863356" y="1648005"/>
                  <a:pt x="5855233" y="1649506"/>
                  <a:pt x="5847549" y="1652067"/>
                </a:cubicBezTo>
                <a:cubicBezTo>
                  <a:pt x="5837304" y="1667435"/>
                  <a:pt x="5834335" y="1692330"/>
                  <a:pt x="5816813" y="1698171"/>
                </a:cubicBezTo>
                <a:lnTo>
                  <a:pt x="5770709" y="1713539"/>
                </a:lnTo>
                <a:cubicBezTo>
                  <a:pt x="5763025" y="1716100"/>
                  <a:pt x="5755515" y="1719259"/>
                  <a:pt x="5747657" y="1721223"/>
                </a:cubicBezTo>
                <a:lnTo>
                  <a:pt x="5716921" y="1728907"/>
                </a:lnTo>
                <a:cubicBezTo>
                  <a:pt x="5709237" y="1734030"/>
                  <a:pt x="5702308" y="1740524"/>
                  <a:pt x="5693869" y="1744275"/>
                </a:cubicBezTo>
                <a:cubicBezTo>
                  <a:pt x="5679066" y="1750854"/>
                  <a:pt x="5647765" y="1759643"/>
                  <a:pt x="5647765" y="1759643"/>
                </a:cubicBezTo>
                <a:cubicBezTo>
                  <a:pt x="5634993" y="1772414"/>
                  <a:pt x="5626789" y="1782627"/>
                  <a:pt x="5609344" y="1790380"/>
                </a:cubicBezTo>
                <a:cubicBezTo>
                  <a:pt x="5594541" y="1796959"/>
                  <a:pt x="5576719" y="1796762"/>
                  <a:pt x="5563240" y="1805748"/>
                </a:cubicBezTo>
                <a:lnTo>
                  <a:pt x="5517136" y="1836484"/>
                </a:lnTo>
                <a:cubicBezTo>
                  <a:pt x="5509452" y="1841607"/>
                  <a:pt x="5502845" y="1848932"/>
                  <a:pt x="5494084" y="1851852"/>
                </a:cubicBezTo>
                <a:cubicBezTo>
                  <a:pt x="5458642" y="1863666"/>
                  <a:pt x="5478974" y="1857948"/>
                  <a:pt x="5432612" y="1867220"/>
                </a:cubicBezTo>
                <a:cubicBezTo>
                  <a:pt x="5422366" y="1872343"/>
                  <a:pt x="5412404" y="1878076"/>
                  <a:pt x="5401875" y="1882588"/>
                </a:cubicBezTo>
                <a:cubicBezTo>
                  <a:pt x="5394430" y="1885779"/>
                  <a:pt x="5385903" y="1886338"/>
                  <a:pt x="5378823" y="1890272"/>
                </a:cubicBezTo>
                <a:cubicBezTo>
                  <a:pt x="5362677" y="1899242"/>
                  <a:pt x="5350241" y="1915167"/>
                  <a:pt x="5332719" y="1921008"/>
                </a:cubicBezTo>
                <a:cubicBezTo>
                  <a:pt x="5223156" y="1957529"/>
                  <a:pt x="5337169" y="1920834"/>
                  <a:pt x="5255879" y="1944060"/>
                </a:cubicBezTo>
                <a:cubicBezTo>
                  <a:pt x="5248091" y="1946285"/>
                  <a:pt x="5240685" y="1949780"/>
                  <a:pt x="5232827" y="1951744"/>
                </a:cubicBezTo>
                <a:cubicBezTo>
                  <a:pt x="5205236" y="1958642"/>
                  <a:pt x="5108552" y="1973737"/>
                  <a:pt x="5102198" y="1974796"/>
                </a:cubicBezTo>
                <a:cubicBezTo>
                  <a:pt x="5039104" y="1995827"/>
                  <a:pt x="5139324" y="1964095"/>
                  <a:pt x="5017674" y="1990164"/>
                </a:cubicBezTo>
                <a:cubicBezTo>
                  <a:pt x="5001834" y="1993558"/>
                  <a:pt x="4986938" y="2000410"/>
                  <a:pt x="4971570" y="2005533"/>
                </a:cubicBezTo>
                <a:cubicBezTo>
                  <a:pt x="4963886" y="2008095"/>
                  <a:pt x="4955762" y="2009595"/>
                  <a:pt x="4948517" y="2013217"/>
                </a:cubicBezTo>
                <a:cubicBezTo>
                  <a:pt x="4938272" y="2018340"/>
                  <a:pt x="4928506" y="2024563"/>
                  <a:pt x="4917781" y="2028585"/>
                </a:cubicBezTo>
                <a:cubicBezTo>
                  <a:pt x="4904629" y="2033517"/>
                  <a:pt x="4859985" y="2041519"/>
                  <a:pt x="4848625" y="2043953"/>
                </a:cubicBezTo>
                <a:cubicBezTo>
                  <a:pt x="4725113" y="2070420"/>
                  <a:pt x="4832806" y="2050604"/>
                  <a:pt x="4717996" y="2067005"/>
                </a:cubicBezTo>
                <a:cubicBezTo>
                  <a:pt x="4577645" y="2087055"/>
                  <a:pt x="4743830" y="2063705"/>
                  <a:pt x="4641156" y="2082373"/>
                </a:cubicBezTo>
                <a:cubicBezTo>
                  <a:pt x="4623337" y="2085613"/>
                  <a:pt x="4605297" y="2087496"/>
                  <a:pt x="4587368" y="2090057"/>
                </a:cubicBezTo>
                <a:lnTo>
                  <a:pt x="4518212" y="2113109"/>
                </a:lnTo>
                <a:cubicBezTo>
                  <a:pt x="4510528" y="2115670"/>
                  <a:pt x="4503102" y="2119204"/>
                  <a:pt x="4495159" y="2120793"/>
                </a:cubicBezTo>
                <a:cubicBezTo>
                  <a:pt x="4395576" y="2140710"/>
                  <a:pt x="4444280" y="2133276"/>
                  <a:pt x="4349163" y="2143845"/>
                </a:cubicBezTo>
                <a:cubicBezTo>
                  <a:pt x="4258046" y="2166624"/>
                  <a:pt x="4402301" y="2131681"/>
                  <a:pt x="4264638" y="2159213"/>
                </a:cubicBezTo>
                <a:cubicBezTo>
                  <a:pt x="4243927" y="2163355"/>
                  <a:pt x="4223543" y="2169024"/>
                  <a:pt x="4203166" y="2174581"/>
                </a:cubicBezTo>
                <a:cubicBezTo>
                  <a:pt x="4195352" y="2176712"/>
                  <a:pt x="4188021" y="2180508"/>
                  <a:pt x="4180114" y="2182265"/>
                </a:cubicBezTo>
                <a:cubicBezTo>
                  <a:pt x="4164905" y="2185645"/>
                  <a:pt x="4149125" y="2186170"/>
                  <a:pt x="4134010" y="2189949"/>
                </a:cubicBezTo>
                <a:cubicBezTo>
                  <a:pt x="4118294" y="2193878"/>
                  <a:pt x="4103274" y="2200194"/>
                  <a:pt x="4087906" y="2205317"/>
                </a:cubicBezTo>
                <a:cubicBezTo>
                  <a:pt x="4080222" y="2207878"/>
                  <a:pt x="4072944" y="2212597"/>
                  <a:pt x="4064854" y="2213001"/>
                </a:cubicBezTo>
                <a:lnTo>
                  <a:pt x="3911173" y="2220685"/>
                </a:lnTo>
                <a:cubicBezTo>
                  <a:pt x="3903489" y="2223246"/>
                  <a:pt x="3895979" y="2226404"/>
                  <a:pt x="3888121" y="2228369"/>
                </a:cubicBezTo>
                <a:cubicBezTo>
                  <a:pt x="3848674" y="2238231"/>
                  <a:pt x="3766964" y="2247873"/>
                  <a:pt x="3742124" y="2251422"/>
                </a:cubicBezTo>
                <a:cubicBezTo>
                  <a:pt x="3703704" y="2248861"/>
                  <a:pt x="3665134" y="2247990"/>
                  <a:pt x="3626864" y="2243738"/>
                </a:cubicBezTo>
                <a:cubicBezTo>
                  <a:pt x="3618814" y="2242844"/>
                  <a:pt x="3611912" y="2236054"/>
                  <a:pt x="3603812" y="2236054"/>
                </a:cubicBezTo>
                <a:cubicBezTo>
                  <a:pt x="3560194" y="2236054"/>
                  <a:pt x="3516738" y="2241384"/>
                  <a:pt x="3473183" y="2243738"/>
                </a:cubicBezTo>
                <a:lnTo>
                  <a:pt x="3319502" y="2251422"/>
                </a:lnTo>
                <a:cubicBezTo>
                  <a:pt x="3284959" y="2249119"/>
                  <a:pt x="3171425" y="2242827"/>
                  <a:pt x="3127401" y="2236054"/>
                </a:cubicBezTo>
                <a:cubicBezTo>
                  <a:pt x="3119395" y="2234822"/>
                  <a:pt x="3112432" y="2228891"/>
                  <a:pt x="3104349" y="2228369"/>
                </a:cubicBezTo>
                <a:cubicBezTo>
                  <a:pt x="3032735" y="2223748"/>
                  <a:pt x="2960914" y="2223246"/>
                  <a:pt x="2889196" y="2220685"/>
                </a:cubicBezTo>
                <a:cubicBezTo>
                  <a:pt x="2716305" y="2203396"/>
                  <a:pt x="2927759" y="2220685"/>
                  <a:pt x="2658675" y="2220685"/>
                </a:cubicBezTo>
                <a:cubicBezTo>
                  <a:pt x="2645864" y="2220685"/>
                  <a:pt x="2589141" y="2207815"/>
                  <a:pt x="2574151" y="2205317"/>
                </a:cubicBezTo>
                <a:cubicBezTo>
                  <a:pt x="2556286" y="2202340"/>
                  <a:pt x="2538315" y="2200027"/>
                  <a:pt x="2520363" y="2197633"/>
                </a:cubicBezTo>
                <a:cubicBezTo>
                  <a:pt x="2499894" y="2194904"/>
                  <a:pt x="2479260" y="2193344"/>
                  <a:pt x="2458891" y="2189949"/>
                </a:cubicBezTo>
                <a:cubicBezTo>
                  <a:pt x="2433125" y="2185655"/>
                  <a:pt x="2382050" y="2174581"/>
                  <a:pt x="2382050" y="2174581"/>
                </a:cubicBezTo>
                <a:cubicBezTo>
                  <a:pt x="2274122" y="2181776"/>
                  <a:pt x="2241193" y="2188670"/>
                  <a:pt x="2128477" y="2174581"/>
                </a:cubicBezTo>
                <a:cubicBezTo>
                  <a:pt x="2112403" y="2172572"/>
                  <a:pt x="2082373" y="2159213"/>
                  <a:pt x="2082373" y="2159213"/>
                </a:cubicBezTo>
                <a:cubicBezTo>
                  <a:pt x="2067005" y="2161774"/>
                  <a:pt x="2051849" y="2166897"/>
                  <a:pt x="2036269" y="2166897"/>
                </a:cubicBezTo>
                <a:cubicBezTo>
                  <a:pt x="2023209" y="2166897"/>
                  <a:pt x="2010699" y="2161549"/>
                  <a:pt x="1997849" y="2159213"/>
                </a:cubicBezTo>
                <a:cubicBezTo>
                  <a:pt x="1982520" y="2156426"/>
                  <a:pt x="1967112" y="2154090"/>
                  <a:pt x="1951744" y="2151529"/>
                </a:cubicBezTo>
                <a:cubicBezTo>
                  <a:pt x="1886195" y="2129679"/>
                  <a:pt x="1941630" y="2146423"/>
                  <a:pt x="1798064" y="2128477"/>
                </a:cubicBezTo>
                <a:cubicBezTo>
                  <a:pt x="1780092" y="2126231"/>
                  <a:pt x="1762140" y="2123771"/>
                  <a:pt x="1744275" y="2120793"/>
                </a:cubicBezTo>
                <a:cubicBezTo>
                  <a:pt x="1731392" y="2118646"/>
                  <a:pt x="1718455" y="2116545"/>
                  <a:pt x="1705855" y="2113109"/>
                </a:cubicBezTo>
                <a:cubicBezTo>
                  <a:pt x="1690227" y="2108847"/>
                  <a:pt x="1675730" y="2100404"/>
                  <a:pt x="1659751" y="2097741"/>
                </a:cubicBezTo>
                <a:cubicBezTo>
                  <a:pt x="1644383" y="2095180"/>
                  <a:pt x="1628881" y="2093321"/>
                  <a:pt x="1613647" y="2090057"/>
                </a:cubicBezTo>
                <a:cubicBezTo>
                  <a:pt x="1592995" y="2085631"/>
                  <a:pt x="1573167" y="2077021"/>
                  <a:pt x="1552175" y="2074689"/>
                </a:cubicBezTo>
                <a:lnTo>
                  <a:pt x="1483018" y="2067005"/>
                </a:lnTo>
                <a:cubicBezTo>
                  <a:pt x="1472773" y="2064444"/>
                  <a:pt x="1462397" y="2062356"/>
                  <a:pt x="1452282" y="2059321"/>
                </a:cubicBezTo>
                <a:cubicBezTo>
                  <a:pt x="1436766" y="2054666"/>
                  <a:pt x="1422311" y="2045420"/>
                  <a:pt x="1406178" y="2043953"/>
                </a:cubicBezTo>
                <a:lnTo>
                  <a:pt x="1321654" y="2036269"/>
                </a:lnTo>
                <a:cubicBezTo>
                  <a:pt x="1313970" y="2033708"/>
                  <a:pt x="1306508" y="2030342"/>
                  <a:pt x="1298601" y="2028585"/>
                </a:cubicBezTo>
                <a:cubicBezTo>
                  <a:pt x="1283392" y="2025205"/>
                  <a:pt x="1267774" y="2023956"/>
                  <a:pt x="1252497" y="2020901"/>
                </a:cubicBezTo>
                <a:cubicBezTo>
                  <a:pt x="1242141" y="2018830"/>
                  <a:pt x="1232006" y="2015778"/>
                  <a:pt x="1221761" y="2013217"/>
                </a:cubicBezTo>
                <a:cubicBezTo>
                  <a:pt x="1206393" y="2002971"/>
                  <a:pt x="1181498" y="2000002"/>
                  <a:pt x="1175657" y="1982480"/>
                </a:cubicBezTo>
                <a:cubicBezTo>
                  <a:pt x="1173096" y="1974796"/>
                  <a:pt x="1174564" y="1964136"/>
                  <a:pt x="1167973" y="1959428"/>
                </a:cubicBezTo>
                <a:cubicBezTo>
                  <a:pt x="1154791" y="1950012"/>
                  <a:pt x="1137237" y="1949183"/>
                  <a:pt x="1121869" y="1944060"/>
                </a:cubicBezTo>
                <a:lnTo>
                  <a:pt x="1098817" y="1936376"/>
                </a:lnTo>
                <a:lnTo>
                  <a:pt x="1098817" y="1936376"/>
                </a:lnTo>
                <a:cubicBezTo>
                  <a:pt x="1091133" y="1931253"/>
                  <a:pt x="1084204" y="1924759"/>
                  <a:pt x="1075765" y="1921008"/>
                </a:cubicBezTo>
                <a:cubicBezTo>
                  <a:pt x="1030767" y="1901009"/>
                  <a:pt x="1021898" y="1913246"/>
                  <a:pt x="983556" y="1874904"/>
                </a:cubicBezTo>
                <a:cubicBezTo>
                  <a:pt x="975872" y="1867220"/>
                  <a:pt x="968755" y="1858924"/>
                  <a:pt x="960504" y="1851852"/>
                </a:cubicBezTo>
                <a:cubicBezTo>
                  <a:pt x="950780" y="1843518"/>
                  <a:pt x="938824" y="1837856"/>
                  <a:pt x="929768" y="1828800"/>
                </a:cubicBezTo>
                <a:cubicBezTo>
                  <a:pt x="895011" y="1794043"/>
                  <a:pt x="936225" y="1813023"/>
                  <a:pt x="891348" y="1798064"/>
                </a:cubicBezTo>
                <a:cubicBezTo>
                  <a:pt x="870858" y="1736590"/>
                  <a:pt x="901593" y="1808308"/>
                  <a:pt x="860612" y="1767327"/>
                </a:cubicBezTo>
                <a:cubicBezTo>
                  <a:pt x="819631" y="1726346"/>
                  <a:pt x="891349" y="1757081"/>
                  <a:pt x="829875" y="1736591"/>
                </a:cubicBezTo>
                <a:cubicBezTo>
                  <a:pt x="804262" y="1698171"/>
                  <a:pt x="822191" y="1718662"/>
                  <a:pt x="768403" y="1682803"/>
                </a:cubicBezTo>
                <a:lnTo>
                  <a:pt x="745351" y="1667435"/>
                </a:lnTo>
                <a:cubicBezTo>
                  <a:pt x="740228" y="1659751"/>
                  <a:pt x="737194" y="1650152"/>
                  <a:pt x="729983" y="1644383"/>
                </a:cubicBezTo>
                <a:cubicBezTo>
                  <a:pt x="723658" y="1639323"/>
                  <a:pt x="713670" y="1641192"/>
                  <a:pt x="706931" y="1636699"/>
                </a:cubicBezTo>
                <a:cubicBezTo>
                  <a:pt x="697889" y="1630671"/>
                  <a:pt x="691563" y="1621331"/>
                  <a:pt x="683879" y="1613647"/>
                </a:cubicBezTo>
                <a:lnTo>
                  <a:pt x="668511" y="1567543"/>
                </a:lnTo>
                <a:cubicBezTo>
                  <a:pt x="665950" y="1559859"/>
                  <a:pt x="665687" y="1550970"/>
                  <a:pt x="660827" y="1544490"/>
                </a:cubicBezTo>
                <a:lnTo>
                  <a:pt x="637775" y="1513754"/>
                </a:lnTo>
                <a:cubicBezTo>
                  <a:pt x="632488" y="1497894"/>
                  <a:pt x="619962" y="1453068"/>
                  <a:pt x="607038" y="1436914"/>
                </a:cubicBezTo>
                <a:cubicBezTo>
                  <a:pt x="593461" y="1419943"/>
                  <a:pt x="572990" y="1408893"/>
                  <a:pt x="560934" y="1390810"/>
                </a:cubicBezTo>
                <a:cubicBezTo>
                  <a:pt x="550689" y="1375442"/>
                  <a:pt x="545566" y="1354952"/>
                  <a:pt x="530198" y="1344706"/>
                </a:cubicBezTo>
                <a:lnTo>
                  <a:pt x="484094" y="1313969"/>
                </a:lnTo>
                <a:cubicBezTo>
                  <a:pt x="475368" y="1300880"/>
                  <a:pt x="455205" y="1269712"/>
                  <a:pt x="445674" y="1260181"/>
                </a:cubicBezTo>
                <a:cubicBezTo>
                  <a:pt x="436618" y="1251125"/>
                  <a:pt x="423994" y="1246185"/>
                  <a:pt x="414938" y="1237129"/>
                </a:cubicBezTo>
                <a:cubicBezTo>
                  <a:pt x="373070" y="1195261"/>
                  <a:pt x="412862" y="1213385"/>
                  <a:pt x="368833" y="1198709"/>
                </a:cubicBezTo>
                <a:cubicBezTo>
                  <a:pt x="361149" y="1191025"/>
                  <a:pt x="352453" y="1184235"/>
                  <a:pt x="345781" y="1175657"/>
                </a:cubicBezTo>
                <a:cubicBezTo>
                  <a:pt x="334441" y="1161078"/>
                  <a:pt x="330413" y="1139798"/>
                  <a:pt x="315045" y="1129553"/>
                </a:cubicBezTo>
                <a:lnTo>
                  <a:pt x="291993" y="1114185"/>
                </a:lnTo>
                <a:cubicBezTo>
                  <a:pt x="264412" y="1059022"/>
                  <a:pt x="292672" y="1102835"/>
                  <a:pt x="253573" y="1068080"/>
                </a:cubicBezTo>
                <a:cubicBezTo>
                  <a:pt x="174622" y="997901"/>
                  <a:pt x="236735" y="1041487"/>
                  <a:pt x="184417" y="1006608"/>
                </a:cubicBezTo>
                <a:cubicBezTo>
                  <a:pt x="166758" y="953631"/>
                  <a:pt x="180504" y="971958"/>
                  <a:pt x="153680" y="945136"/>
                </a:cubicBezTo>
                <a:cubicBezTo>
                  <a:pt x="147430" y="926387"/>
                  <a:pt x="145524" y="913928"/>
                  <a:pt x="130628" y="899032"/>
                </a:cubicBezTo>
                <a:cubicBezTo>
                  <a:pt x="121572" y="889976"/>
                  <a:pt x="110137" y="883664"/>
                  <a:pt x="99892" y="875980"/>
                </a:cubicBezTo>
                <a:cubicBezTo>
                  <a:pt x="82588" y="824066"/>
                  <a:pt x="106586" y="880336"/>
                  <a:pt x="69156" y="837559"/>
                </a:cubicBezTo>
                <a:cubicBezTo>
                  <a:pt x="56993" y="823659"/>
                  <a:pt x="55942" y="797296"/>
                  <a:pt x="38420" y="791455"/>
                </a:cubicBezTo>
                <a:cubicBezTo>
                  <a:pt x="8495" y="781480"/>
                  <a:pt x="21095" y="789498"/>
                  <a:pt x="0" y="768403"/>
                </a:cubicBezTo>
              </a:path>
            </a:pathLst>
          </a:cu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Ellips 8"/>
          <p:cNvSpPr/>
          <p:nvPr/>
        </p:nvSpPr>
        <p:spPr>
          <a:xfrm>
            <a:off x="6254387" y="4625516"/>
            <a:ext cx="122789"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5" name="textruta 34"/>
          <p:cNvSpPr txBox="1"/>
          <p:nvPr/>
        </p:nvSpPr>
        <p:spPr>
          <a:xfrm>
            <a:off x="6727721" y="4184201"/>
            <a:ext cx="736099" cy="369332"/>
          </a:xfrm>
          <a:prstGeom prst="rect">
            <a:avLst/>
          </a:prstGeom>
          <a:noFill/>
        </p:spPr>
        <p:txBody>
          <a:bodyPr wrap="none" rtlCol="0">
            <a:spAutoFit/>
          </a:bodyPr>
          <a:lstStyle/>
          <a:p>
            <a:r>
              <a:rPr lang="sv-SE" dirty="0" smtClean="0">
                <a:solidFill>
                  <a:srgbClr val="FFFF00"/>
                </a:solidFill>
              </a:rPr>
              <a:t>100 ft</a:t>
            </a:r>
            <a:endParaRPr lang="sv-SE" dirty="0">
              <a:solidFill>
                <a:srgbClr val="FFFF00"/>
              </a:solidFill>
            </a:endParaRPr>
          </a:p>
        </p:txBody>
      </p:sp>
      <p:sp>
        <p:nvSpPr>
          <p:cNvPr id="36" name="textruta 35"/>
          <p:cNvSpPr txBox="1"/>
          <p:nvPr/>
        </p:nvSpPr>
        <p:spPr>
          <a:xfrm>
            <a:off x="8229600" y="4392298"/>
            <a:ext cx="736099" cy="369332"/>
          </a:xfrm>
          <a:prstGeom prst="rect">
            <a:avLst/>
          </a:prstGeom>
          <a:noFill/>
        </p:spPr>
        <p:txBody>
          <a:bodyPr wrap="none" rtlCol="0">
            <a:spAutoFit/>
          </a:bodyPr>
          <a:lstStyle/>
          <a:p>
            <a:r>
              <a:rPr lang="sv-SE" dirty="0" smtClean="0">
                <a:solidFill>
                  <a:srgbClr val="FFFF00"/>
                </a:solidFill>
              </a:rPr>
              <a:t>300 ft</a:t>
            </a:r>
            <a:endParaRPr lang="sv-SE" dirty="0">
              <a:solidFill>
                <a:srgbClr val="FFFF00"/>
              </a:solidFill>
            </a:endParaRPr>
          </a:p>
        </p:txBody>
      </p:sp>
      <p:sp>
        <p:nvSpPr>
          <p:cNvPr id="37" name="textruta 36"/>
          <p:cNvSpPr txBox="1"/>
          <p:nvPr/>
        </p:nvSpPr>
        <p:spPr>
          <a:xfrm>
            <a:off x="3196237" y="4342659"/>
            <a:ext cx="736099" cy="369332"/>
          </a:xfrm>
          <a:prstGeom prst="rect">
            <a:avLst/>
          </a:prstGeom>
          <a:noFill/>
        </p:spPr>
        <p:txBody>
          <a:bodyPr wrap="none" rtlCol="0">
            <a:spAutoFit/>
          </a:bodyPr>
          <a:lstStyle/>
          <a:p>
            <a:r>
              <a:rPr lang="sv-SE" dirty="0" smtClean="0">
                <a:solidFill>
                  <a:srgbClr val="FFFF00"/>
                </a:solidFill>
              </a:rPr>
              <a:t>500 ft</a:t>
            </a:r>
            <a:endParaRPr lang="sv-SE" dirty="0">
              <a:solidFill>
                <a:srgbClr val="FFFF00"/>
              </a:solidFill>
            </a:endParaRPr>
          </a:p>
        </p:txBody>
      </p:sp>
      <p:sp>
        <p:nvSpPr>
          <p:cNvPr id="38" name="textruta 37"/>
          <p:cNvSpPr txBox="1"/>
          <p:nvPr/>
        </p:nvSpPr>
        <p:spPr>
          <a:xfrm>
            <a:off x="4576183" y="5305274"/>
            <a:ext cx="736099" cy="369332"/>
          </a:xfrm>
          <a:prstGeom prst="rect">
            <a:avLst/>
          </a:prstGeom>
          <a:noFill/>
        </p:spPr>
        <p:txBody>
          <a:bodyPr wrap="none" rtlCol="0">
            <a:spAutoFit/>
          </a:bodyPr>
          <a:lstStyle/>
          <a:p>
            <a:r>
              <a:rPr lang="sv-SE" dirty="0" smtClean="0">
                <a:solidFill>
                  <a:srgbClr val="FFFF00"/>
                </a:solidFill>
              </a:rPr>
              <a:t>400 ft</a:t>
            </a:r>
            <a:endParaRPr lang="sv-SE" dirty="0">
              <a:solidFill>
                <a:srgbClr val="FFFF00"/>
              </a:solidFill>
            </a:endParaRPr>
          </a:p>
        </p:txBody>
      </p:sp>
      <p:sp>
        <p:nvSpPr>
          <p:cNvPr id="39" name="textruta 38"/>
          <p:cNvSpPr txBox="1"/>
          <p:nvPr/>
        </p:nvSpPr>
        <p:spPr>
          <a:xfrm>
            <a:off x="3196237" y="2251711"/>
            <a:ext cx="853119" cy="369332"/>
          </a:xfrm>
          <a:prstGeom prst="rect">
            <a:avLst/>
          </a:prstGeom>
          <a:noFill/>
        </p:spPr>
        <p:txBody>
          <a:bodyPr wrap="none" rtlCol="0">
            <a:spAutoFit/>
          </a:bodyPr>
          <a:lstStyle/>
          <a:p>
            <a:r>
              <a:rPr lang="sv-SE" dirty="0" smtClean="0">
                <a:solidFill>
                  <a:srgbClr val="FFFF00"/>
                </a:solidFill>
              </a:rPr>
              <a:t>1000 ft</a:t>
            </a:r>
            <a:endParaRPr lang="sv-SE" dirty="0">
              <a:solidFill>
                <a:srgbClr val="FFFF00"/>
              </a:solidFill>
            </a:endParaRPr>
          </a:p>
        </p:txBody>
      </p:sp>
      <p:sp>
        <p:nvSpPr>
          <p:cNvPr id="40" name="textruta 39"/>
          <p:cNvSpPr txBox="1"/>
          <p:nvPr/>
        </p:nvSpPr>
        <p:spPr>
          <a:xfrm>
            <a:off x="3029895" y="2996952"/>
            <a:ext cx="736099" cy="369332"/>
          </a:xfrm>
          <a:prstGeom prst="rect">
            <a:avLst/>
          </a:prstGeom>
          <a:noFill/>
        </p:spPr>
        <p:txBody>
          <a:bodyPr wrap="none" rtlCol="0">
            <a:spAutoFit/>
          </a:bodyPr>
          <a:lstStyle/>
          <a:p>
            <a:r>
              <a:rPr lang="sv-SE" dirty="0" smtClean="0">
                <a:solidFill>
                  <a:srgbClr val="FFFF00"/>
                </a:solidFill>
              </a:rPr>
              <a:t>800 ft</a:t>
            </a:r>
            <a:endParaRPr lang="sv-SE" dirty="0">
              <a:solidFill>
                <a:srgbClr val="FFFF00"/>
              </a:solidFill>
            </a:endParaRPr>
          </a:p>
        </p:txBody>
      </p:sp>
      <p:sp>
        <p:nvSpPr>
          <p:cNvPr id="13" name="Rektangel 12"/>
          <p:cNvSpPr/>
          <p:nvPr/>
        </p:nvSpPr>
        <p:spPr>
          <a:xfrm>
            <a:off x="4283967" y="334967"/>
            <a:ext cx="4831681" cy="38492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10"/>
          <p:cNvSpPr/>
          <p:nvPr/>
        </p:nvSpPr>
        <p:spPr>
          <a:xfrm>
            <a:off x="4283968" y="334967"/>
            <a:ext cx="4708290" cy="3785652"/>
          </a:xfrm>
          <a:prstGeom prst="rect">
            <a:avLst/>
          </a:prstGeom>
        </p:spPr>
        <p:txBody>
          <a:bodyPr wrap="square">
            <a:spAutoFit/>
          </a:bodyPr>
          <a:lstStyle/>
          <a:p>
            <a:pPr fontAlgn="auto">
              <a:spcBef>
                <a:spcPts val="0"/>
              </a:spcBef>
              <a:spcAft>
                <a:spcPts val="0"/>
              </a:spcAft>
              <a:defRPr/>
            </a:pPr>
            <a:r>
              <a:rPr lang="sv-SE" sz="2000" dirty="0">
                <a:solidFill>
                  <a:srgbClr val="FFFF00"/>
                </a:solidFill>
                <a:effectLst>
                  <a:outerShdw blurRad="38100" dist="38100" dir="2700000" algn="tl">
                    <a:srgbClr val="000000">
                      <a:alpha val="43137"/>
                    </a:srgbClr>
                  </a:outerShdw>
                </a:effectLst>
              </a:rPr>
              <a:t> Mental </a:t>
            </a:r>
            <a:r>
              <a:rPr lang="sv-SE" sz="2000" dirty="0" err="1">
                <a:solidFill>
                  <a:srgbClr val="FFFF00"/>
                </a:solidFill>
                <a:effectLst>
                  <a:outerShdw blurRad="38100" dist="38100" dir="2700000" algn="tl">
                    <a:srgbClr val="000000">
                      <a:alpha val="43137"/>
                    </a:srgbClr>
                  </a:outerShdw>
                </a:effectLst>
              </a:rPr>
              <a:t>picture</a:t>
            </a:r>
            <a:r>
              <a:rPr lang="sv-SE" sz="2000" dirty="0">
                <a:solidFill>
                  <a:srgbClr val="FFFF00"/>
                </a:solidFill>
                <a:effectLst>
                  <a:outerShdw blurRad="38100" dist="38100" dir="2700000" algn="tl">
                    <a:srgbClr val="000000">
                      <a:alpha val="43137"/>
                    </a:srgbClr>
                  </a:outerShdw>
                </a:effectLst>
              </a:rPr>
              <a:t>– try </a:t>
            </a:r>
            <a:r>
              <a:rPr lang="sv-SE" sz="2000" dirty="0" err="1">
                <a:solidFill>
                  <a:srgbClr val="FFFF00"/>
                </a:solidFill>
                <a:effectLst>
                  <a:outerShdw blurRad="38100" dist="38100" dir="2700000" algn="tl">
                    <a:srgbClr val="000000">
                      <a:alpha val="43137"/>
                    </a:srgbClr>
                  </a:outerShdw>
                </a:effectLst>
              </a:rPr>
              <a:t>to</a:t>
            </a:r>
            <a:r>
              <a:rPr lang="sv-SE" sz="2000" dirty="0">
                <a:solidFill>
                  <a:srgbClr val="FFFF00"/>
                </a:solidFill>
                <a:effectLst>
                  <a:outerShdw blurRad="38100" dist="38100" dir="2700000" algn="tl">
                    <a:srgbClr val="000000">
                      <a:alpha val="43137"/>
                    </a:srgbClr>
                  </a:outerShdw>
                </a:effectLst>
              </a:rPr>
              <a:t> </a:t>
            </a:r>
            <a:r>
              <a:rPr lang="sv-SE" sz="2000" dirty="0" err="1">
                <a:solidFill>
                  <a:srgbClr val="FFFF00"/>
                </a:solidFill>
                <a:effectLst>
                  <a:outerShdw blurRad="38100" dist="38100" dir="2700000" algn="tl">
                    <a:srgbClr val="000000">
                      <a:alpha val="43137"/>
                    </a:srgbClr>
                  </a:outerShdw>
                </a:effectLst>
              </a:rPr>
              <a:t>see</a:t>
            </a:r>
            <a:r>
              <a:rPr lang="sv-SE" sz="2000" dirty="0">
                <a:solidFill>
                  <a:srgbClr val="FFFF00"/>
                </a:solidFill>
                <a:effectLst>
                  <a:outerShdw blurRad="38100" dist="38100" dir="2700000" algn="tl">
                    <a:srgbClr val="000000">
                      <a:alpha val="43137"/>
                    </a:srgbClr>
                  </a:outerShdw>
                </a:effectLst>
              </a:rPr>
              <a:t>:</a:t>
            </a:r>
          </a:p>
          <a:p>
            <a:pPr fontAlgn="auto">
              <a:spcBef>
                <a:spcPts val="0"/>
              </a:spcBef>
              <a:spcAft>
                <a:spcPts val="0"/>
              </a:spcAft>
              <a:defRPr/>
            </a:pPr>
            <a:r>
              <a:rPr lang="sv-SE" sz="2000" dirty="0">
                <a:solidFill>
                  <a:srgbClr val="FFFF00"/>
                </a:solidFill>
                <a:effectLst>
                  <a:outerShdw blurRad="38100" dist="38100" dir="2700000" algn="tl">
                    <a:srgbClr val="000000">
                      <a:alpha val="43137"/>
                    </a:srgbClr>
                  </a:outerShdw>
                </a:effectLst>
              </a:rPr>
              <a:t>               </a:t>
            </a:r>
            <a:r>
              <a:rPr lang="sv-SE" i="1" dirty="0">
                <a:solidFill>
                  <a:srgbClr val="FFFF00"/>
                </a:solidFill>
              </a:rPr>
              <a:t>(talk </a:t>
            </a:r>
            <a:r>
              <a:rPr lang="sv-SE" i="1" dirty="0" err="1">
                <a:solidFill>
                  <a:srgbClr val="FFFF00"/>
                </a:solidFill>
              </a:rPr>
              <a:t>backwords</a:t>
            </a:r>
            <a:r>
              <a:rPr lang="sv-SE" i="1" dirty="0">
                <a:solidFill>
                  <a:srgbClr val="FFFF00"/>
                </a:solidFill>
              </a:rPr>
              <a:t>)</a:t>
            </a:r>
          </a:p>
          <a:p>
            <a:pPr marL="285750" indent="-285750" fontAlgn="auto">
              <a:spcBef>
                <a:spcPts val="0"/>
              </a:spcBef>
              <a:spcAft>
                <a:spcPts val="0"/>
              </a:spcAft>
              <a:buFont typeface="Wingdings" pitchFamily="2" charset="2"/>
              <a:buChar char="§"/>
              <a:defRPr/>
            </a:pPr>
            <a:r>
              <a:rPr lang="sv-SE" sz="2000" dirty="0" err="1">
                <a:solidFill>
                  <a:srgbClr val="FFFF00"/>
                </a:solidFill>
                <a:effectLst>
                  <a:outerShdw blurRad="38100" dist="38100" dir="2700000" algn="tl">
                    <a:srgbClr val="000000">
                      <a:alpha val="43137"/>
                    </a:srgbClr>
                  </a:outerShdw>
                </a:effectLst>
              </a:rPr>
              <a:t>Where</a:t>
            </a:r>
            <a:r>
              <a:rPr lang="sv-SE" sz="2000" dirty="0">
                <a:solidFill>
                  <a:srgbClr val="FFFF00"/>
                </a:solidFill>
                <a:effectLst>
                  <a:outerShdw blurRad="38100" dist="38100" dir="2700000" algn="tl">
                    <a:srgbClr val="000000">
                      <a:alpha val="43137"/>
                    </a:srgbClr>
                  </a:outerShdw>
                </a:effectLst>
              </a:rPr>
              <a:t> </a:t>
            </a:r>
            <a:r>
              <a:rPr lang="sv-SE" sz="2000" dirty="0" err="1">
                <a:solidFill>
                  <a:srgbClr val="FFFF00"/>
                </a:solidFill>
                <a:effectLst>
                  <a:outerShdw blurRad="38100" dist="38100" dir="2700000" algn="tl">
                    <a:srgbClr val="000000">
                      <a:alpha val="43137"/>
                    </a:srgbClr>
                  </a:outerShdw>
                </a:effectLst>
              </a:rPr>
              <a:t>to</a:t>
            </a:r>
            <a:r>
              <a:rPr lang="sv-SE" sz="2000" dirty="0">
                <a:solidFill>
                  <a:srgbClr val="FFFF00"/>
                </a:solidFill>
                <a:effectLst>
                  <a:outerShdw blurRad="38100" dist="38100" dir="2700000" algn="tl">
                    <a:srgbClr val="000000">
                      <a:alpha val="43137"/>
                    </a:srgbClr>
                  </a:outerShdw>
                </a:effectLst>
              </a:rPr>
              <a:t> stop the glider in the </a:t>
            </a:r>
            <a:r>
              <a:rPr lang="sv-SE" sz="2000" dirty="0" err="1">
                <a:solidFill>
                  <a:srgbClr val="FFFF00"/>
                </a:solidFill>
                <a:effectLst>
                  <a:outerShdw blurRad="38100" dist="38100" dir="2700000" algn="tl">
                    <a:srgbClr val="000000">
                      <a:alpha val="43137"/>
                    </a:srgbClr>
                  </a:outerShdw>
                </a:effectLst>
              </a:rPr>
              <a:t>field</a:t>
            </a:r>
            <a:endParaRPr lang="sv-SE" sz="2000" dirty="0">
              <a:solidFill>
                <a:srgbClr val="FFFF00"/>
              </a:solidFill>
              <a:effectLst>
                <a:outerShdw blurRad="38100" dist="38100" dir="2700000" algn="tl">
                  <a:srgbClr val="000000">
                    <a:alpha val="43137"/>
                  </a:srgbClr>
                </a:outerShdw>
              </a:effectLst>
            </a:endParaRPr>
          </a:p>
          <a:p>
            <a:pPr marL="285750" indent="-285750" fontAlgn="auto">
              <a:spcBef>
                <a:spcPts val="0"/>
              </a:spcBef>
              <a:spcAft>
                <a:spcPts val="0"/>
              </a:spcAft>
              <a:buFont typeface="Wingdings" pitchFamily="2" charset="2"/>
              <a:buChar char="§"/>
              <a:defRPr/>
            </a:pPr>
            <a:r>
              <a:rPr lang="sv-SE" sz="2000" dirty="0" err="1">
                <a:solidFill>
                  <a:srgbClr val="FFFF00"/>
                </a:solidFill>
                <a:effectLst>
                  <a:outerShdw blurRad="38100" dist="38100" dir="2700000" algn="tl">
                    <a:srgbClr val="000000">
                      <a:alpha val="43137"/>
                    </a:srgbClr>
                  </a:outerShdw>
                </a:effectLst>
              </a:rPr>
              <a:t>Touchdown</a:t>
            </a:r>
            <a:r>
              <a:rPr lang="sv-SE" sz="2000" dirty="0">
                <a:solidFill>
                  <a:srgbClr val="FFFF00"/>
                </a:solidFill>
                <a:effectLst>
                  <a:outerShdw blurRad="38100" dist="38100" dir="2700000" algn="tl">
                    <a:srgbClr val="000000">
                      <a:alpha val="43137"/>
                    </a:srgbClr>
                  </a:outerShdw>
                </a:effectLst>
              </a:rPr>
              <a:t> </a:t>
            </a:r>
            <a:r>
              <a:rPr lang="sv-SE" sz="2000" dirty="0" err="1">
                <a:solidFill>
                  <a:srgbClr val="FFFF00"/>
                </a:solidFill>
                <a:effectLst>
                  <a:outerShdw blurRad="38100" dist="38100" dir="2700000" algn="tl">
                    <a:srgbClr val="000000">
                      <a:alpha val="43137"/>
                    </a:srgbClr>
                  </a:outerShdw>
                </a:effectLst>
              </a:rPr>
              <a:t>point</a:t>
            </a:r>
            <a:endParaRPr lang="sv-SE" sz="2000" dirty="0">
              <a:solidFill>
                <a:srgbClr val="FFFF00"/>
              </a:solidFill>
              <a:effectLst>
                <a:outerShdw blurRad="38100" dist="38100" dir="2700000" algn="tl">
                  <a:srgbClr val="000000">
                    <a:alpha val="43137"/>
                  </a:srgbClr>
                </a:outerShdw>
              </a:effectLst>
            </a:endParaRPr>
          </a:p>
          <a:p>
            <a:pPr marL="285750" indent="-285750" fontAlgn="auto">
              <a:spcBef>
                <a:spcPts val="0"/>
              </a:spcBef>
              <a:spcAft>
                <a:spcPts val="0"/>
              </a:spcAft>
              <a:buFont typeface="Wingdings" pitchFamily="2" charset="2"/>
              <a:buChar char="§"/>
              <a:defRPr/>
            </a:pPr>
            <a:r>
              <a:rPr lang="sv-SE" sz="2000" dirty="0" err="1">
                <a:solidFill>
                  <a:srgbClr val="FFFF00"/>
                </a:solidFill>
                <a:effectLst>
                  <a:outerShdw blurRad="38100" dist="38100" dir="2700000" algn="tl">
                    <a:srgbClr val="000000">
                      <a:alpha val="43137"/>
                    </a:srgbClr>
                  </a:outerShdw>
                </a:effectLst>
              </a:rPr>
              <a:t>Height</a:t>
            </a:r>
            <a:r>
              <a:rPr lang="sv-SE" sz="2000" dirty="0">
                <a:solidFill>
                  <a:srgbClr val="FFFF00"/>
                </a:solidFill>
                <a:effectLst>
                  <a:outerShdw blurRad="38100" dist="38100" dir="2700000" algn="tl">
                    <a:srgbClr val="000000">
                      <a:alpha val="43137"/>
                    </a:srgbClr>
                  </a:outerShdw>
                </a:effectLst>
              </a:rPr>
              <a:t> over last </a:t>
            </a:r>
            <a:r>
              <a:rPr lang="sv-SE" sz="2000" dirty="0" err="1">
                <a:solidFill>
                  <a:srgbClr val="FFFF00"/>
                </a:solidFill>
                <a:effectLst>
                  <a:outerShdw blurRad="38100" dist="38100" dir="2700000" algn="tl">
                    <a:srgbClr val="000000">
                      <a:alpha val="43137"/>
                    </a:srgbClr>
                  </a:outerShdw>
                </a:effectLst>
              </a:rPr>
              <a:t>obstruction</a:t>
            </a:r>
            <a:endParaRPr lang="sv-SE" sz="2000" dirty="0">
              <a:solidFill>
                <a:srgbClr val="FFFF00"/>
              </a:solidFill>
              <a:effectLst>
                <a:outerShdw blurRad="38100" dist="38100" dir="2700000" algn="tl">
                  <a:srgbClr val="000000">
                    <a:alpha val="43137"/>
                  </a:srgbClr>
                </a:outerShdw>
              </a:effectLst>
            </a:endParaRPr>
          </a:p>
          <a:p>
            <a:pPr marL="285750" indent="-285750" fontAlgn="auto">
              <a:spcBef>
                <a:spcPts val="0"/>
              </a:spcBef>
              <a:spcAft>
                <a:spcPts val="0"/>
              </a:spcAft>
              <a:buFont typeface="Wingdings" pitchFamily="2" charset="2"/>
              <a:buChar char="§"/>
              <a:defRPr/>
            </a:pPr>
            <a:r>
              <a:rPr lang="sv-SE" sz="2000" dirty="0">
                <a:solidFill>
                  <a:srgbClr val="FFFF00"/>
                </a:solidFill>
                <a:effectLst>
                  <a:outerShdw blurRad="38100" dist="38100" dir="2700000" algn="tl">
                    <a:srgbClr val="000000">
                      <a:alpha val="43137"/>
                    </a:srgbClr>
                  </a:outerShdw>
                </a:effectLst>
              </a:rPr>
              <a:t>Final</a:t>
            </a:r>
          </a:p>
          <a:p>
            <a:pPr marL="285750" indent="-285750">
              <a:buFont typeface="Wingdings" pitchFamily="2" charset="2"/>
              <a:buChar char="§"/>
              <a:defRPr/>
            </a:pPr>
            <a:r>
              <a:rPr lang="sv-SE" sz="2000" dirty="0" smtClean="0">
                <a:solidFill>
                  <a:srgbClr val="FFFF00"/>
                </a:solidFill>
                <a:effectLst>
                  <a:outerShdw blurRad="38100" dist="38100" dir="2700000" algn="tl">
                    <a:srgbClr val="000000">
                      <a:alpha val="43137"/>
                    </a:srgbClr>
                  </a:outerShdw>
                </a:effectLst>
              </a:rPr>
              <a:t>Base</a:t>
            </a:r>
          </a:p>
          <a:p>
            <a:pPr marL="285750" indent="-285750">
              <a:buFont typeface="Wingdings" pitchFamily="2" charset="2"/>
              <a:buChar char="§"/>
              <a:defRPr/>
            </a:pPr>
            <a:r>
              <a:rPr lang="sv-SE" sz="2000" dirty="0" smtClean="0">
                <a:solidFill>
                  <a:srgbClr val="FFFF00"/>
                </a:solidFill>
                <a:effectLst>
                  <a:outerShdw blurRad="38100" dist="38100" dir="2700000" algn="tl">
                    <a:srgbClr val="000000">
                      <a:alpha val="43137"/>
                    </a:srgbClr>
                  </a:outerShdw>
                </a:effectLst>
              </a:rPr>
              <a:t>approach </a:t>
            </a:r>
            <a:r>
              <a:rPr lang="sv-SE" sz="2000" dirty="0">
                <a:solidFill>
                  <a:srgbClr val="FFFF00"/>
                </a:solidFill>
                <a:effectLst>
                  <a:outerShdw blurRad="38100" dist="38100" dir="2700000" algn="tl">
                    <a:srgbClr val="000000">
                      <a:alpha val="43137"/>
                    </a:srgbClr>
                  </a:outerShdw>
                </a:effectLst>
              </a:rPr>
              <a:t>speed</a:t>
            </a:r>
          </a:p>
          <a:p>
            <a:pPr marL="285750" indent="-285750" fontAlgn="auto">
              <a:spcBef>
                <a:spcPts val="0"/>
              </a:spcBef>
              <a:spcAft>
                <a:spcPts val="0"/>
              </a:spcAft>
              <a:buFont typeface="Wingdings" pitchFamily="2" charset="2"/>
              <a:buChar char="§"/>
              <a:defRPr/>
            </a:pPr>
            <a:r>
              <a:rPr lang="sv-SE" sz="2000" dirty="0" smtClean="0">
                <a:solidFill>
                  <a:srgbClr val="FFFF00"/>
                </a:solidFill>
                <a:effectLst>
                  <a:outerShdw blurRad="38100" dist="38100" dir="2700000" algn="tl">
                    <a:srgbClr val="000000">
                      <a:alpha val="43137"/>
                    </a:srgbClr>
                  </a:outerShdw>
                </a:effectLst>
              </a:rPr>
              <a:t>High key</a:t>
            </a:r>
            <a:endParaRPr lang="sv-SE" sz="2000" dirty="0">
              <a:solidFill>
                <a:srgbClr val="FFFF00"/>
              </a:solidFill>
              <a:effectLst>
                <a:outerShdw blurRad="38100" dist="38100" dir="2700000" algn="tl">
                  <a:srgbClr val="000000">
                    <a:alpha val="43137"/>
                  </a:srgbClr>
                </a:outerShdw>
              </a:effectLst>
            </a:endParaRPr>
          </a:p>
          <a:p>
            <a:pPr marL="285750" indent="-285750" fontAlgn="auto">
              <a:spcBef>
                <a:spcPts val="0"/>
              </a:spcBef>
              <a:spcAft>
                <a:spcPts val="0"/>
              </a:spcAft>
              <a:buFont typeface="Wingdings" pitchFamily="2" charset="2"/>
              <a:buChar char="§"/>
              <a:defRPr/>
            </a:pPr>
            <a:r>
              <a:rPr lang="sv-SE" sz="2000" dirty="0" err="1">
                <a:solidFill>
                  <a:srgbClr val="FFFF00"/>
                </a:solidFill>
                <a:effectLst>
                  <a:outerShdw blurRad="38100" dist="38100" dir="2700000" algn="tl">
                    <a:srgbClr val="000000">
                      <a:alpha val="43137"/>
                    </a:srgbClr>
                  </a:outerShdw>
                </a:effectLst>
              </a:rPr>
              <a:t>Downwind</a:t>
            </a:r>
            <a:endParaRPr lang="sv-SE" sz="2000" dirty="0">
              <a:solidFill>
                <a:srgbClr val="FFFF00"/>
              </a:solidFill>
              <a:effectLst>
                <a:outerShdw blurRad="38100" dist="38100" dir="2700000" algn="tl">
                  <a:srgbClr val="000000">
                    <a:alpha val="43137"/>
                  </a:srgbClr>
                </a:outerShdw>
              </a:effectLst>
            </a:endParaRPr>
          </a:p>
          <a:p>
            <a:pPr marL="285750" indent="-285750" fontAlgn="auto">
              <a:spcBef>
                <a:spcPts val="0"/>
              </a:spcBef>
              <a:spcAft>
                <a:spcPts val="0"/>
              </a:spcAft>
              <a:buFont typeface="Wingdings" pitchFamily="2" charset="2"/>
              <a:buChar char="§"/>
              <a:defRPr/>
            </a:pPr>
            <a:r>
              <a:rPr lang="sv-SE" sz="2000" dirty="0" err="1">
                <a:solidFill>
                  <a:srgbClr val="FFFF00"/>
                </a:solidFill>
                <a:effectLst>
                  <a:outerShdw blurRad="38100" dist="38100" dir="2700000" algn="tl">
                    <a:srgbClr val="000000">
                      <a:alpha val="43137"/>
                    </a:srgbClr>
                  </a:outerShdw>
                </a:effectLst>
              </a:rPr>
              <a:t>Reduce</a:t>
            </a:r>
            <a:r>
              <a:rPr lang="sv-SE" sz="2000" dirty="0">
                <a:solidFill>
                  <a:srgbClr val="FFFF00"/>
                </a:solidFill>
                <a:effectLst>
                  <a:outerShdw blurRad="38100" dist="38100" dir="2700000" algn="tl">
                    <a:srgbClr val="000000">
                      <a:alpha val="43137"/>
                    </a:srgbClr>
                  </a:outerShdw>
                </a:effectLst>
              </a:rPr>
              <a:t> </a:t>
            </a:r>
            <a:r>
              <a:rPr lang="sv-SE" sz="2000" dirty="0" err="1">
                <a:solidFill>
                  <a:srgbClr val="FFFF00"/>
                </a:solidFill>
                <a:effectLst>
                  <a:outerShdw blurRad="38100" dist="38100" dir="2700000" algn="tl">
                    <a:srgbClr val="000000">
                      <a:alpha val="43137"/>
                    </a:srgbClr>
                  </a:outerShdw>
                </a:effectLst>
              </a:rPr>
              <a:t>hight</a:t>
            </a:r>
            <a:endParaRPr lang="sv-SE" sz="2000" dirty="0">
              <a:solidFill>
                <a:srgbClr val="FFFF00"/>
              </a:solidFill>
              <a:effectLst>
                <a:outerShdw blurRad="38100" dist="38100" dir="2700000" algn="tl">
                  <a:srgbClr val="000000">
                    <a:alpha val="43137"/>
                  </a:srgbClr>
                </a:outerShdw>
              </a:effectLst>
            </a:endParaRPr>
          </a:p>
          <a:p>
            <a:pPr marL="285750" indent="-285750" fontAlgn="auto">
              <a:spcBef>
                <a:spcPts val="0"/>
              </a:spcBef>
              <a:spcAft>
                <a:spcPts val="0"/>
              </a:spcAft>
              <a:buFont typeface="Wingdings" pitchFamily="2" charset="2"/>
              <a:buChar char="§"/>
              <a:defRPr/>
            </a:pPr>
            <a:r>
              <a:rPr lang="sv-SE" sz="2000" dirty="0">
                <a:solidFill>
                  <a:srgbClr val="FFFF00"/>
                </a:solidFill>
                <a:effectLst>
                  <a:outerShdw blurRad="38100" dist="38100" dir="2700000" algn="tl">
                    <a:srgbClr val="000000">
                      <a:alpha val="43137"/>
                    </a:srgbClr>
                  </a:outerShdw>
                </a:effectLst>
              </a:rPr>
              <a:t>Check </a:t>
            </a:r>
            <a:r>
              <a:rPr lang="sv-SE" sz="2000" dirty="0" err="1">
                <a:solidFill>
                  <a:srgbClr val="FFFF00"/>
                </a:solidFill>
                <a:effectLst>
                  <a:outerShdw blurRad="38100" dist="38100" dir="2700000" algn="tl">
                    <a:srgbClr val="000000">
                      <a:alpha val="43137"/>
                    </a:srgbClr>
                  </a:outerShdw>
                </a:effectLst>
              </a:rPr>
              <a:t>field</a:t>
            </a:r>
            <a:r>
              <a:rPr lang="sv-SE" sz="2000" dirty="0">
                <a:solidFill>
                  <a:srgbClr val="FFFF00"/>
                </a:solidFill>
                <a:effectLst>
                  <a:outerShdw blurRad="38100" dist="38100" dir="2700000" algn="tl">
                    <a:srgbClr val="000000">
                      <a:alpha val="43137"/>
                    </a:srgbClr>
                  </a:outerShdw>
                </a:effectLst>
              </a:rPr>
              <a:t> etc.</a:t>
            </a:r>
            <a:endParaRPr lang="sv-SE" sz="2000" dirty="0"/>
          </a:p>
        </p:txBody>
      </p:sp>
      <p:cxnSp>
        <p:nvCxnSpPr>
          <p:cNvPr id="15" name="Straight Connector 14"/>
          <p:cNvCxnSpPr/>
          <p:nvPr/>
        </p:nvCxnSpPr>
        <p:spPr>
          <a:xfrm flipV="1">
            <a:off x="3196237" y="4576964"/>
            <a:ext cx="2671907" cy="14866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6894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Overshoot Protection</a:t>
            </a:r>
            <a:endParaRPr lang="en-CA" dirty="0"/>
          </a:p>
        </p:txBody>
      </p:sp>
      <p:cxnSp>
        <p:nvCxnSpPr>
          <p:cNvPr id="4" name="Straight Connector 3"/>
          <p:cNvCxnSpPr/>
          <p:nvPr/>
        </p:nvCxnSpPr>
        <p:spPr>
          <a:xfrm flipV="1">
            <a:off x="827584" y="4725144"/>
            <a:ext cx="2016224" cy="864096"/>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2771800" y="4977172"/>
            <a:ext cx="1080120" cy="1224136"/>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843808" y="4725144"/>
            <a:ext cx="1008112" cy="216024"/>
          </a:xfrm>
          <a:prstGeom prst="line">
            <a:avLst/>
          </a:prstGeom>
        </p:spPr>
        <p:style>
          <a:lnRef idx="1">
            <a:schemeClr val="accent1"/>
          </a:lnRef>
          <a:fillRef idx="0">
            <a:schemeClr val="accent1"/>
          </a:fillRef>
          <a:effectRef idx="0">
            <a:schemeClr val="accent1"/>
          </a:effectRef>
          <a:fontRef idx="minor">
            <a:schemeClr val="tx1"/>
          </a:fontRef>
        </p:style>
      </p:cxn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3888" y="2420888"/>
            <a:ext cx="857370" cy="257211"/>
          </a:xfrm>
          <a:prstGeom prst="rect">
            <a:avLst/>
          </a:prstGeom>
        </p:spPr>
      </p:pic>
      <p:sp>
        <p:nvSpPr>
          <p:cNvPr id="5" name="Arc 4"/>
          <p:cNvSpPr/>
          <p:nvPr/>
        </p:nvSpPr>
        <p:spPr>
          <a:xfrm rot="16732849">
            <a:off x="3424940" y="2805023"/>
            <a:ext cx="788725" cy="534877"/>
          </a:xfrm>
          <a:prstGeom prst="arc">
            <a:avLst/>
          </a:prstGeom>
          <a:ln>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CA"/>
          </a:p>
        </p:txBody>
      </p:sp>
      <p:cxnSp>
        <p:nvCxnSpPr>
          <p:cNvPr id="9" name="Straight Connector 8"/>
          <p:cNvCxnSpPr>
            <a:stCxn id="5" idx="0"/>
          </p:cNvCxnSpPr>
          <p:nvPr/>
        </p:nvCxnSpPr>
        <p:spPr>
          <a:xfrm flipH="1">
            <a:off x="2987824" y="3031175"/>
            <a:ext cx="567246" cy="1945997"/>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1" name="Arc 10"/>
          <p:cNvSpPr/>
          <p:nvPr/>
        </p:nvSpPr>
        <p:spPr>
          <a:xfrm rot="6283242">
            <a:off x="2284789" y="4611299"/>
            <a:ext cx="718406" cy="659731"/>
          </a:xfrm>
          <a:prstGeom prst="arc">
            <a:avLst>
              <a:gd name="adj1" fmla="val 16200000"/>
              <a:gd name="adj2" fmla="val 20262484"/>
            </a:avLst>
          </a:prstGeom>
          <a:ln>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CA"/>
          </a:p>
        </p:txBody>
      </p:sp>
      <p:cxnSp>
        <p:nvCxnSpPr>
          <p:cNvPr id="13" name="Straight Arrow Connector 12"/>
          <p:cNvCxnSpPr>
            <a:stCxn id="11" idx="2"/>
          </p:cNvCxnSpPr>
          <p:nvPr/>
        </p:nvCxnSpPr>
        <p:spPr>
          <a:xfrm flipH="1">
            <a:off x="2555776" y="5292570"/>
            <a:ext cx="134924" cy="79829"/>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4" name="Rectangle 13"/>
          <p:cNvSpPr/>
          <p:nvPr/>
        </p:nvSpPr>
        <p:spPr>
          <a:xfrm>
            <a:off x="3819302" y="2549493"/>
            <a:ext cx="45719"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p:cNvSpPr/>
          <p:nvPr/>
        </p:nvSpPr>
        <p:spPr>
          <a:xfrm>
            <a:off x="4144417" y="2534379"/>
            <a:ext cx="45719"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TextBox 15"/>
          <p:cNvSpPr txBox="1"/>
          <p:nvPr/>
        </p:nvSpPr>
        <p:spPr>
          <a:xfrm>
            <a:off x="801025" y="1220559"/>
            <a:ext cx="7803421" cy="1200329"/>
          </a:xfrm>
          <a:prstGeom prst="rect">
            <a:avLst/>
          </a:prstGeom>
          <a:noFill/>
        </p:spPr>
        <p:txBody>
          <a:bodyPr wrap="square" rtlCol="0">
            <a:spAutoFit/>
          </a:bodyPr>
          <a:lstStyle/>
          <a:p>
            <a:pPr marL="285750" indent="-285750">
              <a:buFont typeface="Arial" panose="020B0604020202020204" pitchFamily="34" charset="0"/>
              <a:buChar char="•"/>
            </a:pPr>
            <a:r>
              <a:rPr lang="en-CA" dirty="0" smtClean="0"/>
              <a:t>Modern gliders with airbrakes more effective than forward slip to lose height</a:t>
            </a:r>
          </a:p>
          <a:p>
            <a:pPr marL="285750" indent="-285750">
              <a:buFont typeface="Arial" panose="020B0604020202020204" pitchFamily="34" charset="0"/>
              <a:buChar char="•"/>
            </a:pPr>
            <a:r>
              <a:rPr lang="en-CA" dirty="0" smtClean="0"/>
              <a:t>Problems with wind gradient and un-banking or high obstacle off field landing</a:t>
            </a:r>
          </a:p>
          <a:p>
            <a:pPr marL="285750" indent="-285750">
              <a:buFont typeface="Arial" panose="020B0604020202020204" pitchFamily="34" charset="0"/>
              <a:buChar char="•"/>
            </a:pPr>
            <a:r>
              <a:rPr lang="en-CA" dirty="0" smtClean="0"/>
              <a:t>Forward slips to lose height risk striking wing on ground. Most European countries use technique as follows:</a:t>
            </a:r>
            <a:endParaRPr lang="en-CA" dirty="0"/>
          </a:p>
        </p:txBody>
      </p:sp>
      <p:sp>
        <p:nvSpPr>
          <p:cNvPr id="17" name="TextBox 16"/>
          <p:cNvSpPr txBox="1"/>
          <p:nvPr/>
        </p:nvSpPr>
        <p:spPr>
          <a:xfrm>
            <a:off x="4788024" y="2420888"/>
            <a:ext cx="3888432" cy="646331"/>
          </a:xfrm>
          <a:prstGeom prst="rect">
            <a:avLst/>
          </a:prstGeom>
          <a:noFill/>
        </p:spPr>
        <p:txBody>
          <a:bodyPr wrap="square" rtlCol="0">
            <a:spAutoFit/>
          </a:bodyPr>
          <a:lstStyle/>
          <a:p>
            <a:r>
              <a:rPr lang="en-CA" dirty="0" smtClean="0"/>
              <a:t>If too high on approach and overshoot likely, open full airbrake</a:t>
            </a:r>
            <a:endParaRPr lang="en-CA" dirty="0"/>
          </a:p>
        </p:txBody>
      </p:sp>
      <p:sp>
        <p:nvSpPr>
          <p:cNvPr id="18" name="TextBox 17"/>
          <p:cNvSpPr txBox="1"/>
          <p:nvPr/>
        </p:nvSpPr>
        <p:spPr>
          <a:xfrm>
            <a:off x="4860032" y="3212976"/>
            <a:ext cx="3501835" cy="1200329"/>
          </a:xfrm>
          <a:prstGeom prst="rect">
            <a:avLst/>
          </a:prstGeom>
          <a:noFill/>
        </p:spPr>
        <p:txBody>
          <a:bodyPr wrap="square" rtlCol="0">
            <a:spAutoFit/>
          </a:bodyPr>
          <a:lstStyle/>
          <a:p>
            <a:r>
              <a:rPr lang="en-CA" dirty="0" smtClean="0"/>
              <a:t>Increase speed to 65-70 </a:t>
            </a:r>
            <a:r>
              <a:rPr lang="en-CA" dirty="0" err="1" smtClean="0"/>
              <a:t>kts</a:t>
            </a:r>
            <a:r>
              <a:rPr lang="en-CA" dirty="0" smtClean="0"/>
              <a:t> drag increases with square of speed angle of approach lower than 5:1</a:t>
            </a:r>
          </a:p>
          <a:p>
            <a:endParaRPr lang="en-CA" dirty="0"/>
          </a:p>
        </p:txBody>
      </p:sp>
      <p:sp>
        <p:nvSpPr>
          <p:cNvPr id="19" name="TextBox 18"/>
          <p:cNvSpPr txBox="1"/>
          <p:nvPr/>
        </p:nvSpPr>
        <p:spPr>
          <a:xfrm>
            <a:off x="4860032" y="5172364"/>
            <a:ext cx="3501835" cy="1477328"/>
          </a:xfrm>
          <a:prstGeom prst="rect">
            <a:avLst/>
          </a:prstGeom>
          <a:noFill/>
        </p:spPr>
        <p:txBody>
          <a:bodyPr wrap="square" rtlCol="0">
            <a:spAutoFit/>
          </a:bodyPr>
          <a:lstStyle/>
          <a:p>
            <a:r>
              <a:rPr lang="en-CA" dirty="0" smtClean="0"/>
              <a:t>Hold speed and airbrake into round out and then short hold off allowing speed to decrease, then touch down and use wheel brake to minimize ground run</a:t>
            </a:r>
            <a:endParaRPr lang="en-CA" dirty="0"/>
          </a:p>
        </p:txBody>
      </p:sp>
      <p:sp>
        <p:nvSpPr>
          <p:cNvPr id="20" name="TextBox 19"/>
          <p:cNvSpPr txBox="1"/>
          <p:nvPr/>
        </p:nvSpPr>
        <p:spPr>
          <a:xfrm>
            <a:off x="4860032" y="4293096"/>
            <a:ext cx="3429827" cy="923330"/>
          </a:xfrm>
          <a:prstGeom prst="rect">
            <a:avLst/>
          </a:prstGeom>
          <a:noFill/>
        </p:spPr>
        <p:txBody>
          <a:bodyPr wrap="square" rtlCol="0">
            <a:spAutoFit/>
          </a:bodyPr>
          <a:lstStyle/>
          <a:p>
            <a:r>
              <a:rPr lang="en-CA" dirty="0" smtClean="0"/>
              <a:t>Decrease air brake and return to normal approach speed and angle  if undershoot develops</a:t>
            </a:r>
            <a:endParaRPr lang="en-CA" dirty="0"/>
          </a:p>
        </p:txBody>
      </p:sp>
      <p:cxnSp>
        <p:nvCxnSpPr>
          <p:cNvPr id="22" name="Straight Arrow Connector 21"/>
          <p:cNvCxnSpPr/>
          <p:nvPr/>
        </p:nvCxnSpPr>
        <p:spPr>
          <a:xfrm flipH="1">
            <a:off x="4355976" y="2641539"/>
            <a:ext cx="368424" cy="1"/>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23" name="Straight Arrow Connector 22"/>
          <p:cNvCxnSpPr/>
          <p:nvPr/>
        </p:nvCxnSpPr>
        <p:spPr>
          <a:xfrm flipH="1" flipV="1">
            <a:off x="3707904" y="2924944"/>
            <a:ext cx="1016496" cy="462554"/>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25" name="Straight Arrow Connector 24"/>
          <p:cNvCxnSpPr/>
          <p:nvPr/>
        </p:nvCxnSpPr>
        <p:spPr>
          <a:xfrm flipH="1" flipV="1">
            <a:off x="3484325" y="3873449"/>
            <a:ext cx="1303699" cy="539856"/>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26" name="Straight Arrow Connector 25"/>
          <p:cNvCxnSpPr/>
          <p:nvPr/>
        </p:nvCxnSpPr>
        <p:spPr>
          <a:xfrm flipH="1" flipV="1">
            <a:off x="2843808" y="5372400"/>
            <a:ext cx="1858928" cy="33662"/>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pic>
        <p:nvPicPr>
          <p:cNvPr id="28" name="Picture 27"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835811">
            <a:off x="1903009" y="5365412"/>
            <a:ext cx="857370" cy="257211"/>
          </a:xfrm>
          <a:prstGeom prst="rect">
            <a:avLst/>
          </a:prstGeom>
        </p:spPr>
      </p:pic>
      <p:sp>
        <p:nvSpPr>
          <p:cNvPr id="24" name="Rectangle 23"/>
          <p:cNvSpPr/>
          <p:nvPr/>
        </p:nvSpPr>
        <p:spPr>
          <a:xfrm>
            <a:off x="2510645" y="5538988"/>
            <a:ext cx="45719"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Rectangle 26"/>
          <p:cNvSpPr/>
          <p:nvPr/>
        </p:nvSpPr>
        <p:spPr>
          <a:xfrm>
            <a:off x="2161399" y="5448298"/>
            <a:ext cx="45719"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Rectangle 20"/>
          <p:cNvSpPr/>
          <p:nvPr/>
        </p:nvSpPr>
        <p:spPr>
          <a:xfrm>
            <a:off x="288032" y="6093296"/>
            <a:ext cx="4572000" cy="923330"/>
          </a:xfrm>
          <a:prstGeom prst="rect">
            <a:avLst/>
          </a:prstGeom>
        </p:spPr>
        <p:txBody>
          <a:bodyPr>
            <a:spAutoFit/>
          </a:bodyPr>
          <a:lstStyle/>
          <a:p>
            <a:r>
              <a:rPr lang="en-CA" dirty="0">
                <a:hlinkClick r:id="rId3"/>
              </a:rPr>
              <a:t>https://</a:t>
            </a:r>
            <a:r>
              <a:rPr lang="en-CA" dirty="0" smtClean="0">
                <a:hlinkClick r:id="rId3"/>
              </a:rPr>
              <a:t>www.youtube.com/watch?v=X7T3UHkUMME</a:t>
            </a:r>
            <a:endParaRPr lang="en-CA" dirty="0" smtClean="0"/>
          </a:p>
          <a:p>
            <a:endParaRPr lang="en-CA" dirty="0"/>
          </a:p>
        </p:txBody>
      </p:sp>
    </p:spTree>
    <p:extLst>
      <p:ext uri="{BB962C8B-B14F-4D97-AF65-F5344CB8AC3E}">
        <p14:creationId xmlns:p14="http://schemas.microsoft.com/office/powerpoint/2010/main" val="2516280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VIDEO – DG 500 ACCIDENT </a:t>
            </a:r>
            <a:endParaRPr lang="en-CA" dirty="0"/>
          </a:p>
        </p:txBody>
      </p:sp>
      <p:sp>
        <p:nvSpPr>
          <p:cNvPr id="3" name="Content Placeholder 2"/>
          <p:cNvSpPr>
            <a:spLocks noGrp="1"/>
          </p:cNvSpPr>
          <p:nvPr>
            <p:ph idx="1"/>
          </p:nvPr>
        </p:nvSpPr>
        <p:spPr/>
        <p:txBody>
          <a:bodyPr>
            <a:normAutofit/>
          </a:bodyPr>
          <a:lstStyle/>
          <a:p>
            <a:r>
              <a:rPr lang="en-CA" dirty="0" smtClean="0">
                <a:hlinkClick r:id="rId2" action="ppaction://hlinkfile"/>
              </a:rPr>
              <a:t>Observations</a:t>
            </a:r>
            <a:r>
              <a:rPr lang="en-CA" dirty="0" smtClean="0"/>
              <a:t>  </a:t>
            </a:r>
            <a:r>
              <a:rPr lang="en-CA" sz="2000" dirty="0" smtClean="0"/>
              <a:t>or </a:t>
            </a:r>
            <a:r>
              <a:rPr lang="en-CA" sz="2000" dirty="0" err="1" smtClean="0"/>
              <a:t>dropbox</a:t>
            </a:r>
            <a:r>
              <a:rPr lang="en-CA" sz="2000" dirty="0" smtClean="0"/>
              <a:t> link </a:t>
            </a:r>
            <a:r>
              <a:rPr lang="en-CA" sz="900" dirty="0">
                <a:hlinkClick r:id="rId3"/>
              </a:rPr>
              <a:t>https://</a:t>
            </a:r>
            <a:r>
              <a:rPr lang="en-CA" sz="900" dirty="0" smtClean="0">
                <a:hlinkClick r:id="rId3"/>
              </a:rPr>
              <a:t>www.dropbox.com/s/krsxkox9he9e19a/DG-500%20Spin%20Accident%20%28Clean%20not%20spiolers%20open%20just%20before%20spin%29.avi?dl=0</a:t>
            </a:r>
            <a:endParaRPr lang="en-CA" sz="900" dirty="0" smtClean="0"/>
          </a:p>
          <a:p>
            <a:r>
              <a:rPr lang="en-CA" dirty="0"/>
              <a:t>Briefly describe what actions were taken by the pilot. Note wind, airspeed, airbrakes</a:t>
            </a:r>
          </a:p>
          <a:p>
            <a:r>
              <a:rPr lang="en-CA" dirty="0"/>
              <a:t>Was the action appropriate or did it make things worse?</a:t>
            </a:r>
          </a:p>
          <a:p>
            <a:r>
              <a:rPr lang="en-CA" dirty="0"/>
              <a:t>What should or would you have done better?</a:t>
            </a:r>
          </a:p>
          <a:p>
            <a:r>
              <a:rPr lang="en-CA" dirty="0"/>
              <a:t>What important lessons are learned for future use?</a:t>
            </a:r>
          </a:p>
          <a:p>
            <a:pPr marL="0" indent="0">
              <a:buNone/>
            </a:pPr>
            <a:endParaRPr lang="en-CA" dirty="0"/>
          </a:p>
        </p:txBody>
      </p:sp>
    </p:spTree>
    <p:extLst>
      <p:ext uri="{BB962C8B-B14F-4D97-AF65-F5344CB8AC3E}">
        <p14:creationId xmlns:p14="http://schemas.microsoft.com/office/powerpoint/2010/main" val="4133114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Common Approach Illusions</a:t>
            </a:r>
            <a:br>
              <a:rPr lang="en-CA" dirty="0" smtClean="0"/>
            </a:br>
            <a:r>
              <a:rPr lang="en-CA" sz="3100" dirty="0" smtClean="0"/>
              <a:t>Turn after a rope break (headwind component)</a:t>
            </a:r>
            <a:endParaRPr lang="en-CA" sz="3100" dirty="0"/>
          </a:p>
        </p:txBody>
      </p:sp>
      <p:sp>
        <p:nvSpPr>
          <p:cNvPr id="3" name="Rectangle 2"/>
          <p:cNvSpPr/>
          <p:nvPr/>
        </p:nvSpPr>
        <p:spPr>
          <a:xfrm>
            <a:off x="4262703" y="4365104"/>
            <a:ext cx="432048" cy="20882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reeform 7"/>
          <p:cNvSpPr/>
          <p:nvPr/>
        </p:nvSpPr>
        <p:spPr>
          <a:xfrm>
            <a:off x="3568012" y="3678539"/>
            <a:ext cx="940193" cy="1425089"/>
          </a:xfrm>
          <a:custGeom>
            <a:avLst/>
            <a:gdLst>
              <a:gd name="connsiteX0" fmla="*/ 918928 w 940193"/>
              <a:gd name="connsiteY0" fmla="*/ 468159 h 1425089"/>
              <a:gd name="connsiteX1" fmla="*/ 876397 w 940193"/>
              <a:gd name="connsiteY1" fmla="*/ 181080 h 1425089"/>
              <a:gd name="connsiteX2" fmla="*/ 525523 w 940193"/>
              <a:gd name="connsiteY2" fmla="*/ 326 h 1425089"/>
              <a:gd name="connsiteX3" fmla="*/ 100221 w 940193"/>
              <a:gd name="connsiteY3" fmla="*/ 223610 h 1425089"/>
              <a:gd name="connsiteX4" fmla="*/ 15160 w 940193"/>
              <a:gd name="connsiteY4" fmla="*/ 606382 h 1425089"/>
              <a:gd name="connsiteX5" fmla="*/ 334137 w 940193"/>
              <a:gd name="connsiteY5" fmla="*/ 925359 h 1425089"/>
              <a:gd name="connsiteX6" fmla="*/ 812602 w 940193"/>
              <a:gd name="connsiteY6" fmla="*/ 1169908 h 1425089"/>
              <a:gd name="connsiteX7" fmla="*/ 940193 w 940193"/>
              <a:gd name="connsiteY7" fmla="*/ 1425089 h 1425089"/>
              <a:gd name="connsiteX8" fmla="*/ 940193 w 940193"/>
              <a:gd name="connsiteY8" fmla="*/ 1425089 h 1425089"/>
              <a:gd name="connsiteX9" fmla="*/ 940193 w 940193"/>
              <a:gd name="connsiteY9" fmla="*/ 1414456 h 1425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193" h="1425089">
                <a:moveTo>
                  <a:pt x="918928" y="468159"/>
                </a:moveTo>
                <a:cubicBezTo>
                  <a:pt x="930446" y="363605"/>
                  <a:pt x="941964" y="259052"/>
                  <a:pt x="876397" y="181080"/>
                </a:cubicBezTo>
                <a:cubicBezTo>
                  <a:pt x="810830" y="103108"/>
                  <a:pt x="654886" y="-6762"/>
                  <a:pt x="525523" y="326"/>
                </a:cubicBezTo>
                <a:cubicBezTo>
                  <a:pt x="396160" y="7414"/>
                  <a:pt x="185281" y="122601"/>
                  <a:pt x="100221" y="223610"/>
                </a:cubicBezTo>
                <a:cubicBezTo>
                  <a:pt x="15161" y="324619"/>
                  <a:pt x="-23826" y="489424"/>
                  <a:pt x="15160" y="606382"/>
                </a:cubicBezTo>
                <a:cubicBezTo>
                  <a:pt x="54146" y="723340"/>
                  <a:pt x="201230" y="831438"/>
                  <a:pt x="334137" y="925359"/>
                </a:cubicBezTo>
                <a:cubicBezTo>
                  <a:pt x="467044" y="1019280"/>
                  <a:pt x="711593" y="1086620"/>
                  <a:pt x="812602" y="1169908"/>
                </a:cubicBezTo>
                <a:cubicBezTo>
                  <a:pt x="913611" y="1253196"/>
                  <a:pt x="940193" y="1425089"/>
                  <a:pt x="940193" y="1425089"/>
                </a:cubicBezTo>
                <a:lnTo>
                  <a:pt x="940193" y="1425089"/>
                </a:lnTo>
                <a:lnTo>
                  <a:pt x="940193" y="1414456"/>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5-Point Star 8"/>
          <p:cNvSpPr/>
          <p:nvPr/>
        </p:nvSpPr>
        <p:spPr>
          <a:xfrm>
            <a:off x="4427985" y="4221088"/>
            <a:ext cx="144016" cy="16999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extBox 9"/>
          <p:cNvSpPr txBox="1"/>
          <p:nvPr/>
        </p:nvSpPr>
        <p:spPr>
          <a:xfrm>
            <a:off x="6228184" y="4581128"/>
            <a:ext cx="2160240" cy="1754326"/>
          </a:xfrm>
          <a:prstGeom prst="rect">
            <a:avLst/>
          </a:prstGeom>
          <a:noFill/>
        </p:spPr>
        <p:txBody>
          <a:bodyPr wrap="square" rtlCol="0">
            <a:spAutoFit/>
          </a:bodyPr>
          <a:lstStyle/>
          <a:p>
            <a:r>
              <a:rPr lang="en-CA" dirty="0" smtClean="0"/>
              <a:t>1 - Rope break occurs and turn started before airspeed increases above 2g stall speed leading to spin or …</a:t>
            </a:r>
            <a:endParaRPr lang="en-CA" dirty="0"/>
          </a:p>
        </p:txBody>
      </p:sp>
      <p:cxnSp>
        <p:nvCxnSpPr>
          <p:cNvPr id="12" name="Straight Arrow Connector 11"/>
          <p:cNvCxnSpPr/>
          <p:nvPr/>
        </p:nvCxnSpPr>
        <p:spPr>
          <a:xfrm flipH="1" flipV="1">
            <a:off x="4694752" y="4391084"/>
            <a:ext cx="1533432" cy="356271"/>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sp>
        <p:nvSpPr>
          <p:cNvPr id="13" name="TextBox 12"/>
          <p:cNvSpPr txBox="1"/>
          <p:nvPr/>
        </p:nvSpPr>
        <p:spPr>
          <a:xfrm>
            <a:off x="6228184" y="3501008"/>
            <a:ext cx="1944216" cy="923330"/>
          </a:xfrm>
          <a:prstGeom prst="rect">
            <a:avLst/>
          </a:prstGeom>
          <a:noFill/>
        </p:spPr>
        <p:txBody>
          <a:bodyPr wrap="square" rtlCol="0">
            <a:spAutoFit/>
          </a:bodyPr>
          <a:lstStyle/>
          <a:p>
            <a:r>
              <a:rPr lang="en-CA" dirty="0" smtClean="0"/>
              <a:t>2- V approach established and turn started</a:t>
            </a:r>
            <a:endParaRPr lang="en-CA" dirty="0"/>
          </a:p>
        </p:txBody>
      </p:sp>
      <p:cxnSp>
        <p:nvCxnSpPr>
          <p:cNvPr id="14" name="Straight Arrow Connector 13"/>
          <p:cNvCxnSpPr/>
          <p:nvPr/>
        </p:nvCxnSpPr>
        <p:spPr>
          <a:xfrm flipH="1">
            <a:off x="4139952" y="2132856"/>
            <a:ext cx="1221497" cy="1440160"/>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sp>
        <p:nvSpPr>
          <p:cNvPr id="16" name="Down Arrow 15"/>
          <p:cNvSpPr/>
          <p:nvPr/>
        </p:nvSpPr>
        <p:spPr>
          <a:xfrm>
            <a:off x="3707904" y="1988840"/>
            <a:ext cx="432048"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TextBox 16"/>
          <p:cNvSpPr txBox="1"/>
          <p:nvPr/>
        </p:nvSpPr>
        <p:spPr>
          <a:xfrm>
            <a:off x="4139952" y="1844824"/>
            <a:ext cx="1008112" cy="369332"/>
          </a:xfrm>
          <a:prstGeom prst="rect">
            <a:avLst/>
          </a:prstGeom>
          <a:noFill/>
        </p:spPr>
        <p:txBody>
          <a:bodyPr wrap="square" rtlCol="0">
            <a:spAutoFit/>
          </a:bodyPr>
          <a:lstStyle/>
          <a:p>
            <a:r>
              <a:rPr lang="en-CA" dirty="0" smtClean="0"/>
              <a:t>wind</a:t>
            </a:r>
            <a:endParaRPr lang="en-CA" dirty="0"/>
          </a:p>
        </p:txBody>
      </p:sp>
      <p:sp>
        <p:nvSpPr>
          <p:cNvPr id="18" name="TextBox 17"/>
          <p:cNvSpPr txBox="1"/>
          <p:nvPr/>
        </p:nvSpPr>
        <p:spPr>
          <a:xfrm>
            <a:off x="5461467" y="1700808"/>
            <a:ext cx="2884444" cy="1477328"/>
          </a:xfrm>
          <a:prstGeom prst="rect">
            <a:avLst/>
          </a:prstGeom>
          <a:noFill/>
        </p:spPr>
        <p:txBody>
          <a:bodyPr wrap="square" rtlCol="0">
            <a:spAutoFit/>
          </a:bodyPr>
          <a:lstStyle/>
          <a:p>
            <a:r>
              <a:rPr lang="en-CA" dirty="0" smtClean="0"/>
              <a:t>3 - Wind pushes glider into turn giving illusion of slip. Pilot subconsciously corrects by pushing left rudder skidding glider</a:t>
            </a:r>
            <a:endParaRPr lang="en-CA" dirty="0"/>
          </a:p>
        </p:txBody>
      </p:sp>
      <p:cxnSp>
        <p:nvCxnSpPr>
          <p:cNvPr id="19" name="Straight Arrow Connector 18"/>
          <p:cNvCxnSpPr/>
          <p:nvPr/>
        </p:nvCxnSpPr>
        <p:spPr>
          <a:xfrm flipH="1">
            <a:off x="4606196" y="3678539"/>
            <a:ext cx="1621988" cy="264928"/>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sp>
        <p:nvSpPr>
          <p:cNvPr id="25" name="TextBox 24"/>
          <p:cNvSpPr txBox="1"/>
          <p:nvPr/>
        </p:nvSpPr>
        <p:spPr>
          <a:xfrm>
            <a:off x="539552" y="1711992"/>
            <a:ext cx="2812436" cy="1477328"/>
          </a:xfrm>
          <a:prstGeom prst="rect">
            <a:avLst/>
          </a:prstGeom>
          <a:noFill/>
        </p:spPr>
        <p:txBody>
          <a:bodyPr wrap="square" rtlCol="0">
            <a:spAutoFit/>
          </a:bodyPr>
          <a:lstStyle/>
          <a:p>
            <a:r>
              <a:rPr lang="en-CA" dirty="0" smtClean="0"/>
              <a:t>4 - Tail wind pushing glider gives higher ground speed creating illusion speed increasing and pilot subconsciously slows glider</a:t>
            </a:r>
            <a:endParaRPr lang="en-CA" dirty="0"/>
          </a:p>
        </p:txBody>
      </p:sp>
      <p:cxnSp>
        <p:nvCxnSpPr>
          <p:cNvPr id="26" name="Straight Arrow Connector 25"/>
          <p:cNvCxnSpPr/>
          <p:nvPr/>
        </p:nvCxnSpPr>
        <p:spPr>
          <a:xfrm>
            <a:off x="1473018" y="3223387"/>
            <a:ext cx="2018862" cy="781677"/>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sp>
        <p:nvSpPr>
          <p:cNvPr id="28" name="TextBox 27"/>
          <p:cNvSpPr txBox="1"/>
          <p:nvPr/>
        </p:nvSpPr>
        <p:spPr>
          <a:xfrm>
            <a:off x="539552" y="4221088"/>
            <a:ext cx="2664296" cy="1200329"/>
          </a:xfrm>
          <a:prstGeom prst="rect">
            <a:avLst/>
          </a:prstGeom>
          <a:noFill/>
        </p:spPr>
        <p:txBody>
          <a:bodyPr wrap="square" rtlCol="0">
            <a:spAutoFit/>
          </a:bodyPr>
          <a:lstStyle/>
          <a:p>
            <a:r>
              <a:rPr lang="en-CA" dirty="0" smtClean="0"/>
              <a:t>5 - Pilot perceives glider is overshooting and opens air brakes and glider stall/spin</a:t>
            </a:r>
            <a:endParaRPr lang="en-CA" dirty="0"/>
          </a:p>
        </p:txBody>
      </p:sp>
      <p:cxnSp>
        <p:nvCxnSpPr>
          <p:cNvPr id="29" name="Straight Arrow Connector 28"/>
          <p:cNvCxnSpPr/>
          <p:nvPr/>
        </p:nvCxnSpPr>
        <p:spPr>
          <a:xfrm flipV="1">
            <a:off x="3203848" y="4509121"/>
            <a:ext cx="504056" cy="72007"/>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35" name="Straight Arrow Connector 34"/>
          <p:cNvCxnSpPr>
            <a:stCxn id="8" idx="7"/>
            <a:endCxn id="8" idx="7"/>
          </p:cNvCxnSpPr>
          <p:nvPr/>
        </p:nvCxnSpPr>
        <p:spPr>
          <a:xfrm>
            <a:off x="4508205" y="5103628"/>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8" idx="7"/>
          </p:cNvCxnSpPr>
          <p:nvPr/>
        </p:nvCxnSpPr>
        <p:spPr>
          <a:xfrm>
            <a:off x="4508205" y="5103628"/>
            <a:ext cx="0" cy="125572"/>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8201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8" grpId="0"/>
      <p:bldP spid="25"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VIDEO – Airshow Accident</a:t>
            </a:r>
            <a:endParaRPr lang="en-CA" dirty="0"/>
          </a:p>
        </p:txBody>
      </p:sp>
      <p:sp>
        <p:nvSpPr>
          <p:cNvPr id="4" name="Content Placeholder 3"/>
          <p:cNvSpPr>
            <a:spLocks noGrp="1"/>
          </p:cNvSpPr>
          <p:nvPr>
            <p:ph idx="1"/>
          </p:nvPr>
        </p:nvSpPr>
        <p:spPr/>
        <p:txBody>
          <a:bodyPr/>
          <a:lstStyle/>
          <a:p>
            <a:r>
              <a:rPr lang="en-CA" dirty="0"/>
              <a:t>Observations </a:t>
            </a:r>
            <a:r>
              <a:rPr lang="en-CA" dirty="0">
                <a:hlinkClick r:id="rId2"/>
              </a:rPr>
              <a:t>https://</a:t>
            </a:r>
            <a:r>
              <a:rPr lang="en-CA" dirty="0" smtClean="0">
                <a:hlinkClick r:id="rId2"/>
              </a:rPr>
              <a:t>www.youtube.com/watch?v=zxbulrrQVig</a:t>
            </a:r>
            <a:r>
              <a:rPr lang="en-CA" dirty="0" smtClean="0"/>
              <a:t> </a:t>
            </a:r>
          </a:p>
          <a:p>
            <a:r>
              <a:rPr lang="en-CA" dirty="0"/>
              <a:t>Briefly describe what actions were taken by the pilot. Note wind, airspeed, airbrakes</a:t>
            </a:r>
          </a:p>
          <a:p>
            <a:r>
              <a:rPr lang="en-CA" dirty="0"/>
              <a:t>Was the action appropriate or did it make things worse?</a:t>
            </a:r>
          </a:p>
          <a:p>
            <a:r>
              <a:rPr lang="en-CA" dirty="0"/>
              <a:t>What should or would you have done better?</a:t>
            </a:r>
          </a:p>
          <a:p>
            <a:r>
              <a:rPr lang="en-CA" dirty="0"/>
              <a:t>What important lessons are learned for future use?</a:t>
            </a:r>
          </a:p>
        </p:txBody>
      </p:sp>
    </p:spTree>
    <p:extLst>
      <p:ext uri="{BB962C8B-B14F-4D97-AF65-F5344CB8AC3E}">
        <p14:creationId xmlns:p14="http://schemas.microsoft.com/office/powerpoint/2010/main" val="1530983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Common Approach Illusions</a:t>
            </a:r>
            <a:br>
              <a:rPr lang="en-CA" dirty="0" smtClean="0"/>
            </a:br>
            <a:r>
              <a:rPr lang="en-CA" sz="3100" dirty="0" smtClean="0"/>
              <a:t>Lets look closer at Skidded Turn Aerodynamics</a:t>
            </a:r>
            <a:endParaRPr lang="en-CA" sz="3100" dirty="0"/>
          </a:p>
        </p:txBody>
      </p:sp>
      <p:cxnSp>
        <p:nvCxnSpPr>
          <p:cNvPr id="10" name="Straight Arrow Connector 9"/>
          <p:cNvCxnSpPr/>
          <p:nvPr/>
        </p:nvCxnSpPr>
        <p:spPr>
          <a:xfrm flipV="1">
            <a:off x="1439652" y="2318347"/>
            <a:ext cx="0" cy="36004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539552" y="1916832"/>
            <a:ext cx="2088232" cy="3969568"/>
            <a:chOff x="1331640" y="2267744"/>
            <a:chExt cx="2088232" cy="3969568"/>
          </a:xfrm>
        </p:grpSpPr>
        <p:cxnSp>
          <p:nvCxnSpPr>
            <p:cNvPr id="5" name="Straight Connector 4"/>
            <p:cNvCxnSpPr/>
            <p:nvPr/>
          </p:nvCxnSpPr>
          <p:spPr>
            <a:xfrm flipV="1">
              <a:off x="1691680" y="4581128"/>
              <a:ext cx="0" cy="1656184"/>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2771800" y="4581128"/>
              <a:ext cx="0" cy="165618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691680" y="4581128"/>
              <a:ext cx="1080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2231740" y="2267744"/>
              <a:ext cx="11881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331640" y="3113837"/>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1318202" y="2281182"/>
              <a:ext cx="1692188" cy="1665312"/>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grpSp>
      <p:sp>
        <p:nvSpPr>
          <p:cNvPr id="22" name="TextBox 21"/>
          <p:cNvSpPr txBox="1"/>
          <p:nvPr/>
        </p:nvSpPr>
        <p:spPr>
          <a:xfrm>
            <a:off x="2628226" y="2869548"/>
            <a:ext cx="6038845" cy="646331"/>
          </a:xfrm>
          <a:prstGeom prst="rect">
            <a:avLst/>
          </a:prstGeom>
          <a:noFill/>
        </p:spPr>
        <p:txBody>
          <a:bodyPr wrap="square" rtlCol="0">
            <a:spAutoFit/>
          </a:bodyPr>
          <a:lstStyle/>
          <a:p>
            <a:r>
              <a:rPr lang="en-CA" dirty="0" smtClean="0"/>
              <a:t>1- Pilot realizes an overshoot of runway and banks to turn back to runway</a:t>
            </a:r>
            <a:r>
              <a:rPr lang="en-CA" dirty="0"/>
              <a:t> </a:t>
            </a:r>
            <a:r>
              <a:rPr lang="en-CA" dirty="0" smtClean="0"/>
              <a:t>to maximum bank angle comfortable with.</a:t>
            </a:r>
            <a:endParaRPr lang="en-CA" dirty="0"/>
          </a:p>
        </p:txBody>
      </p:sp>
      <p:sp>
        <p:nvSpPr>
          <p:cNvPr id="23" name="TextBox 22"/>
          <p:cNvSpPr txBox="1"/>
          <p:nvPr/>
        </p:nvSpPr>
        <p:spPr>
          <a:xfrm>
            <a:off x="2628225" y="3519874"/>
            <a:ext cx="6038846" cy="923330"/>
          </a:xfrm>
          <a:prstGeom prst="rect">
            <a:avLst/>
          </a:prstGeom>
          <a:noFill/>
        </p:spPr>
        <p:txBody>
          <a:bodyPr wrap="square" rtlCol="0">
            <a:spAutoFit/>
          </a:bodyPr>
          <a:lstStyle/>
          <a:p>
            <a:r>
              <a:rPr lang="en-CA" dirty="0" smtClean="0"/>
              <a:t>2- Uses rudder to increase rate of turn  but nose is yawed downward. Relative wind hits wing at an angle in resulting skid. Lower wing is similar to swept wing aerodynamics.</a:t>
            </a:r>
            <a:endParaRPr lang="en-CA" dirty="0"/>
          </a:p>
        </p:txBody>
      </p:sp>
      <p:sp>
        <p:nvSpPr>
          <p:cNvPr id="24" name="TextBox 23"/>
          <p:cNvSpPr txBox="1"/>
          <p:nvPr/>
        </p:nvSpPr>
        <p:spPr>
          <a:xfrm>
            <a:off x="2678087" y="5733256"/>
            <a:ext cx="6038845" cy="923330"/>
          </a:xfrm>
          <a:prstGeom prst="rect">
            <a:avLst/>
          </a:prstGeom>
          <a:noFill/>
        </p:spPr>
        <p:txBody>
          <a:bodyPr wrap="square" rtlCol="0">
            <a:spAutoFit/>
          </a:bodyPr>
          <a:lstStyle/>
          <a:p>
            <a:r>
              <a:rPr lang="en-CA" dirty="0" smtClean="0"/>
              <a:t>5 – lift vector does not change with increased rudder so turn rate does not improve ,but nose is  starting to point  towards runway. Pilot may feel better but still overshooting turn!</a:t>
            </a:r>
            <a:endParaRPr lang="en-CA" dirty="0"/>
          </a:p>
        </p:txBody>
      </p:sp>
      <p:sp>
        <p:nvSpPr>
          <p:cNvPr id="7" name="TextBox 6"/>
          <p:cNvSpPr txBox="1"/>
          <p:nvPr/>
        </p:nvSpPr>
        <p:spPr>
          <a:xfrm>
            <a:off x="2661075" y="4399958"/>
            <a:ext cx="6038846" cy="646331"/>
          </a:xfrm>
          <a:prstGeom prst="rect">
            <a:avLst/>
          </a:prstGeom>
          <a:noFill/>
        </p:spPr>
        <p:txBody>
          <a:bodyPr wrap="square" rtlCol="0">
            <a:spAutoFit/>
          </a:bodyPr>
          <a:lstStyle/>
          <a:p>
            <a:r>
              <a:rPr lang="en-CA" dirty="0"/>
              <a:t>3 </a:t>
            </a:r>
            <a:r>
              <a:rPr lang="en-CA" dirty="0" smtClean="0"/>
              <a:t>- Secondary </a:t>
            </a:r>
            <a:r>
              <a:rPr lang="en-CA" dirty="0"/>
              <a:t>effect of rudder rolls glider and pilot applies opposite aileron to prevent over </a:t>
            </a:r>
            <a:r>
              <a:rPr lang="en-CA" dirty="0" smtClean="0"/>
              <a:t>bank and is cross controlled</a:t>
            </a:r>
            <a:endParaRPr lang="en-CA" dirty="0"/>
          </a:p>
        </p:txBody>
      </p:sp>
      <p:sp>
        <p:nvSpPr>
          <p:cNvPr id="9" name="TextBox 8"/>
          <p:cNvSpPr txBox="1"/>
          <p:nvPr/>
        </p:nvSpPr>
        <p:spPr>
          <a:xfrm>
            <a:off x="2678087" y="5058308"/>
            <a:ext cx="6182862" cy="646331"/>
          </a:xfrm>
          <a:prstGeom prst="rect">
            <a:avLst/>
          </a:prstGeom>
          <a:noFill/>
        </p:spPr>
        <p:txBody>
          <a:bodyPr wrap="square" rtlCol="0">
            <a:spAutoFit/>
          </a:bodyPr>
          <a:lstStyle/>
          <a:p>
            <a:r>
              <a:rPr lang="en-CA" dirty="0" smtClean="0"/>
              <a:t>4 – Lower wing is producing less lift in skid and starts to drop  and increase angle of attack closer to stall.</a:t>
            </a:r>
            <a:endParaRPr lang="en-CA" dirty="0"/>
          </a:p>
        </p:txBody>
      </p:sp>
      <p:sp>
        <p:nvSpPr>
          <p:cNvPr id="13" name="TextBox 12"/>
          <p:cNvSpPr txBox="1"/>
          <p:nvPr/>
        </p:nvSpPr>
        <p:spPr>
          <a:xfrm>
            <a:off x="2678088" y="1340768"/>
            <a:ext cx="5988984" cy="1200329"/>
          </a:xfrm>
          <a:prstGeom prst="rect">
            <a:avLst/>
          </a:prstGeom>
          <a:noFill/>
        </p:spPr>
        <p:txBody>
          <a:bodyPr wrap="square" rtlCol="0">
            <a:spAutoFit/>
          </a:bodyPr>
          <a:lstStyle/>
          <a:p>
            <a:r>
              <a:rPr lang="en-CA" dirty="0" smtClean="0"/>
              <a:t>In co-ordinated flight relative wind is perpendicular to airfoil. Critical angle of attack is reached near root first due to twist in wing. On swept wing, stall starts near wing tip first due to relative wind being offset. In turns lift vector turns glider.</a:t>
            </a:r>
            <a:endParaRPr lang="en-CA" dirty="0"/>
          </a:p>
        </p:txBody>
      </p:sp>
      <p:cxnSp>
        <p:nvCxnSpPr>
          <p:cNvPr id="15" name="Straight Connector 14"/>
          <p:cNvCxnSpPr/>
          <p:nvPr/>
        </p:nvCxnSpPr>
        <p:spPr>
          <a:xfrm>
            <a:off x="1763688" y="1340768"/>
            <a:ext cx="0" cy="120032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619672" y="1916831"/>
            <a:ext cx="58519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123728" y="1772816"/>
            <a:ext cx="0" cy="28803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1372208" y="1556792"/>
            <a:ext cx="751520" cy="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31" name="TextBox 30"/>
          <p:cNvSpPr txBox="1"/>
          <p:nvPr/>
        </p:nvSpPr>
        <p:spPr>
          <a:xfrm>
            <a:off x="323528" y="1425987"/>
            <a:ext cx="1008112" cy="261610"/>
          </a:xfrm>
          <a:prstGeom prst="rect">
            <a:avLst/>
          </a:prstGeom>
          <a:noFill/>
        </p:spPr>
        <p:txBody>
          <a:bodyPr wrap="square" rtlCol="0">
            <a:spAutoFit/>
          </a:bodyPr>
          <a:lstStyle/>
          <a:p>
            <a:r>
              <a:rPr lang="en-CA" sz="1100" dirty="0" smtClean="0">
                <a:solidFill>
                  <a:srgbClr val="FF0000"/>
                </a:solidFill>
              </a:rPr>
              <a:t>Relative wind</a:t>
            </a:r>
            <a:endParaRPr lang="en-CA" sz="1100" dirty="0">
              <a:solidFill>
                <a:srgbClr val="FF0000"/>
              </a:solidFill>
            </a:endParaRPr>
          </a:p>
        </p:txBody>
      </p:sp>
    </p:spTree>
    <p:extLst>
      <p:ext uri="{BB962C8B-B14F-4D97-AF65-F5344CB8AC3E}">
        <p14:creationId xmlns:p14="http://schemas.microsoft.com/office/powerpoint/2010/main" val="1492795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7" grpId="0"/>
      <p:bldP spid="9"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800" dirty="0" smtClean="0"/>
              <a:t>Skidded Turn Aerodynamics</a:t>
            </a:r>
            <a:endParaRPr lang="en-CA" sz="2800" dirty="0"/>
          </a:p>
        </p:txBody>
      </p:sp>
      <p:sp>
        <p:nvSpPr>
          <p:cNvPr id="3" name="TextBox 2"/>
          <p:cNvSpPr txBox="1"/>
          <p:nvPr/>
        </p:nvSpPr>
        <p:spPr>
          <a:xfrm>
            <a:off x="2702799" y="2370468"/>
            <a:ext cx="6048672" cy="2862322"/>
          </a:xfrm>
          <a:prstGeom prst="rect">
            <a:avLst/>
          </a:prstGeom>
          <a:noFill/>
        </p:spPr>
        <p:txBody>
          <a:bodyPr wrap="square" rtlCol="0">
            <a:spAutoFit/>
          </a:bodyPr>
          <a:lstStyle/>
          <a:p>
            <a:r>
              <a:rPr lang="en-CA" dirty="0" smtClean="0"/>
              <a:t>7 – As stall is approached the lifting moment arm moves the center of lift outward on outside wing and inward on lower swept wing</a:t>
            </a:r>
            <a:r>
              <a:rPr lang="en-CA" dirty="0"/>
              <a:t> </a:t>
            </a:r>
            <a:r>
              <a:rPr lang="en-CA" dirty="0" smtClean="0"/>
              <a:t>due to relative wind direction.  As wing stalls, aircraft will roll  inverted to the inside due to uneven lift*.  From inverted most pilots attempt pull out to level wings. At low altitude several hundreds of feet required to recover this way.</a:t>
            </a:r>
          </a:p>
          <a:p>
            <a:r>
              <a:rPr lang="en-CA" dirty="0" smtClean="0"/>
              <a:t>See U-tube skidded turn aerodynamics – APS Emergency Maneuver Training by Clark </a:t>
            </a:r>
            <a:r>
              <a:rPr lang="en-CA" dirty="0" err="1" smtClean="0"/>
              <a:t>McNeace</a:t>
            </a:r>
            <a:r>
              <a:rPr lang="en-CA" dirty="0"/>
              <a:t> </a:t>
            </a:r>
            <a:r>
              <a:rPr lang="en-CA" dirty="0" smtClean="0"/>
              <a:t>          </a:t>
            </a:r>
            <a:r>
              <a:rPr lang="en-CA" dirty="0" smtClean="0">
                <a:hlinkClick r:id="rId2"/>
              </a:rPr>
              <a:t>https</a:t>
            </a:r>
            <a:r>
              <a:rPr lang="en-CA" dirty="0">
                <a:hlinkClick r:id="rId2"/>
              </a:rPr>
              <a:t>://</a:t>
            </a:r>
            <a:r>
              <a:rPr lang="en-CA" dirty="0" smtClean="0">
                <a:hlinkClick r:id="rId2"/>
              </a:rPr>
              <a:t>www.youtube.com/watch?v=PMhoPJYCvXA</a:t>
            </a:r>
            <a:r>
              <a:rPr lang="en-CA" dirty="0" smtClean="0"/>
              <a:t> </a:t>
            </a:r>
            <a:endParaRPr lang="en-CA" dirty="0"/>
          </a:p>
        </p:txBody>
      </p:sp>
      <p:sp>
        <p:nvSpPr>
          <p:cNvPr id="4" name="TextBox 3"/>
          <p:cNvSpPr txBox="1"/>
          <p:nvPr/>
        </p:nvSpPr>
        <p:spPr>
          <a:xfrm>
            <a:off x="2699792" y="1412776"/>
            <a:ext cx="6038844" cy="923330"/>
          </a:xfrm>
          <a:prstGeom prst="rect">
            <a:avLst/>
          </a:prstGeom>
          <a:noFill/>
        </p:spPr>
        <p:txBody>
          <a:bodyPr wrap="square" rtlCol="0">
            <a:spAutoFit/>
          </a:bodyPr>
          <a:lstStyle/>
          <a:p>
            <a:r>
              <a:rPr lang="en-CA" dirty="0" smtClean="0"/>
              <a:t>6 – Pilot adds more rudder to turn and more cross control to prevent bank effect. Drag increasing and nose wants to drop and pilot attempts to prevent drop by  pulling back on stick. </a:t>
            </a:r>
            <a:endParaRPr lang="en-CA"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068960"/>
            <a:ext cx="1907704" cy="1635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flipV="1">
            <a:off x="1259632" y="3068960"/>
            <a:ext cx="0" cy="817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2051720" y="2370468"/>
            <a:ext cx="0" cy="817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917525" y="3775251"/>
            <a:ext cx="27003" cy="262533"/>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5" name="Straight Arrow Connector 14"/>
          <p:cNvCxnSpPr/>
          <p:nvPr/>
        </p:nvCxnSpPr>
        <p:spPr>
          <a:xfrm>
            <a:off x="1691680" y="3288840"/>
            <a:ext cx="0" cy="24297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125252" y="3477753"/>
            <a:ext cx="1368152" cy="261610"/>
          </a:xfrm>
          <a:prstGeom prst="rect">
            <a:avLst/>
          </a:prstGeom>
          <a:noFill/>
        </p:spPr>
        <p:txBody>
          <a:bodyPr wrap="square" rtlCol="0">
            <a:spAutoFit/>
          </a:bodyPr>
          <a:lstStyle/>
          <a:p>
            <a:r>
              <a:rPr lang="en-CA" sz="1100" dirty="0" smtClean="0">
                <a:solidFill>
                  <a:srgbClr val="FF0000"/>
                </a:solidFill>
              </a:rPr>
              <a:t>Relative wind</a:t>
            </a:r>
            <a:endParaRPr lang="en-CA" sz="1100" dirty="0">
              <a:solidFill>
                <a:srgbClr val="FF0000"/>
              </a:solidFill>
            </a:endParaRPr>
          </a:p>
        </p:txBody>
      </p:sp>
      <p:sp>
        <p:nvSpPr>
          <p:cNvPr id="16" name="TextBox 15"/>
          <p:cNvSpPr txBox="1"/>
          <p:nvPr/>
        </p:nvSpPr>
        <p:spPr>
          <a:xfrm>
            <a:off x="539552" y="2155024"/>
            <a:ext cx="1907704" cy="430887"/>
          </a:xfrm>
          <a:prstGeom prst="rect">
            <a:avLst/>
          </a:prstGeom>
          <a:noFill/>
        </p:spPr>
        <p:txBody>
          <a:bodyPr wrap="square" rtlCol="0">
            <a:spAutoFit/>
          </a:bodyPr>
          <a:lstStyle/>
          <a:p>
            <a:pPr algn="ctr"/>
            <a:r>
              <a:rPr lang="en-CA" sz="1100" dirty="0" smtClean="0">
                <a:solidFill>
                  <a:schemeClr val="accent1"/>
                </a:solidFill>
              </a:rPr>
              <a:t>Lifting moment arm center of pressure</a:t>
            </a:r>
            <a:endParaRPr lang="en-CA" sz="1100" dirty="0">
              <a:solidFill>
                <a:schemeClr val="accent1"/>
              </a:solidFill>
            </a:endParaRPr>
          </a:p>
        </p:txBody>
      </p:sp>
      <p:cxnSp>
        <p:nvCxnSpPr>
          <p:cNvPr id="24" name="Straight Arrow Connector 23"/>
          <p:cNvCxnSpPr/>
          <p:nvPr/>
        </p:nvCxnSpPr>
        <p:spPr>
          <a:xfrm flipH="1" flipV="1">
            <a:off x="683568" y="4437112"/>
            <a:ext cx="125760" cy="936104"/>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917525" y="5157192"/>
            <a:ext cx="2070299" cy="600164"/>
          </a:xfrm>
          <a:prstGeom prst="rect">
            <a:avLst/>
          </a:prstGeom>
          <a:noFill/>
        </p:spPr>
        <p:txBody>
          <a:bodyPr wrap="square" rtlCol="0">
            <a:spAutoFit/>
          </a:bodyPr>
          <a:lstStyle/>
          <a:p>
            <a:r>
              <a:rPr lang="en-CA" sz="1100" dirty="0" smtClean="0"/>
              <a:t>Higher angle of attack and swept wing to relative wind, tip stalls first</a:t>
            </a:r>
            <a:endParaRPr lang="en-CA" sz="1100" dirty="0"/>
          </a:p>
        </p:txBody>
      </p:sp>
      <p:sp>
        <p:nvSpPr>
          <p:cNvPr id="5" name="TextBox 4"/>
          <p:cNvSpPr txBox="1"/>
          <p:nvPr/>
        </p:nvSpPr>
        <p:spPr>
          <a:xfrm>
            <a:off x="2843808" y="6021288"/>
            <a:ext cx="5472608" cy="646331"/>
          </a:xfrm>
          <a:prstGeom prst="rect">
            <a:avLst/>
          </a:prstGeom>
          <a:noFill/>
        </p:spPr>
        <p:txBody>
          <a:bodyPr wrap="square" rtlCol="0">
            <a:spAutoFit/>
          </a:bodyPr>
          <a:lstStyle/>
          <a:p>
            <a:r>
              <a:rPr lang="en-CA" dirty="0"/>
              <a:t>*</a:t>
            </a:r>
            <a:r>
              <a:rPr lang="en-CA" dirty="0" smtClean="0"/>
              <a:t>Some modern gliders have ailerons that are effective in the stall and they may not reproduce this effect. </a:t>
            </a:r>
            <a:endParaRPr lang="en-CA" dirty="0"/>
          </a:p>
        </p:txBody>
      </p:sp>
    </p:spTree>
    <p:extLst>
      <p:ext uri="{BB962C8B-B14F-4D97-AF65-F5344CB8AC3E}">
        <p14:creationId xmlns:p14="http://schemas.microsoft.com/office/powerpoint/2010/main" val="1954777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940" y="1988840"/>
            <a:ext cx="8624119" cy="2880320"/>
          </a:xfrm>
          <a:prstGeom prst="rect">
            <a:avLst/>
          </a:prstGeom>
        </p:spPr>
      </p:pic>
      <p:sp>
        <p:nvSpPr>
          <p:cNvPr id="5" name="TextBox 4"/>
          <p:cNvSpPr txBox="1"/>
          <p:nvPr/>
        </p:nvSpPr>
        <p:spPr>
          <a:xfrm>
            <a:off x="1655675" y="692696"/>
            <a:ext cx="5832648" cy="646331"/>
          </a:xfrm>
          <a:prstGeom prst="rect">
            <a:avLst/>
          </a:prstGeom>
          <a:noFill/>
        </p:spPr>
        <p:txBody>
          <a:bodyPr wrap="square" rtlCol="0">
            <a:spAutoFit/>
          </a:bodyPr>
          <a:lstStyle/>
          <a:p>
            <a:pPr algn="ctr"/>
            <a:r>
              <a:rPr lang="en-CA" sz="3600" dirty="0" smtClean="0"/>
              <a:t>The solution to our challenge</a:t>
            </a:r>
            <a:endParaRPr lang="en-CA" sz="3600" dirty="0"/>
          </a:p>
        </p:txBody>
      </p:sp>
      <p:sp>
        <p:nvSpPr>
          <p:cNvPr id="2" name="TextBox 1"/>
          <p:cNvSpPr txBox="1"/>
          <p:nvPr/>
        </p:nvSpPr>
        <p:spPr>
          <a:xfrm>
            <a:off x="827584" y="5733256"/>
            <a:ext cx="4824536" cy="646331"/>
          </a:xfrm>
          <a:prstGeom prst="rect">
            <a:avLst/>
          </a:prstGeom>
          <a:noFill/>
        </p:spPr>
        <p:txBody>
          <a:bodyPr wrap="square" rtlCol="0">
            <a:spAutoFit/>
          </a:bodyPr>
          <a:lstStyle/>
          <a:p>
            <a:r>
              <a:rPr lang="en-CA" dirty="0" smtClean="0">
                <a:hlinkClick r:id="rId3"/>
              </a:rPr>
              <a:t>What we don't want to happen!</a:t>
            </a:r>
            <a:endParaRPr lang="en-CA" dirty="0" smtClean="0"/>
          </a:p>
          <a:p>
            <a:r>
              <a:rPr lang="en-CA" dirty="0" smtClean="0"/>
              <a:t>://</a:t>
            </a:r>
            <a:r>
              <a:rPr lang="en-CA" dirty="0"/>
              <a:t>www.youtube.com/watch?v=cX4oFDEKm94</a:t>
            </a:r>
          </a:p>
        </p:txBody>
      </p:sp>
    </p:spTree>
    <p:extLst>
      <p:ext uri="{BB962C8B-B14F-4D97-AF65-F5344CB8AC3E}">
        <p14:creationId xmlns:p14="http://schemas.microsoft.com/office/powerpoint/2010/main" val="27470672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800" dirty="0" smtClean="0"/>
              <a:t>Skidded Turn Prevention</a:t>
            </a:r>
            <a:endParaRPr lang="en-CA" sz="2800" dirty="0"/>
          </a:p>
        </p:txBody>
      </p:sp>
      <p:sp>
        <p:nvSpPr>
          <p:cNvPr id="3" name="Content Placeholder 2"/>
          <p:cNvSpPr>
            <a:spLocks noGrp="1"/>
          </p:cNvSpPr>
          <p:nvPr>
            <p:ph idx="1"/>
          </p:nvPr>
        </p:nvSpPr>
        <p:spPr/>
        <p:txBody>
          <a:bodyPr/>
          <a:lstStyle/>
          <a:p>
            <a:r>
              <a:rPr lang="en-CA" dirty="0" smtClean="0"/>
              <a:t>Avoid situation by keeping yaw string straight</a:t>
            </a:r>
          </a:p>
          <a:p>
            <a:r>
              <a:rPr lang="en-CA" dirty="0" smtClean="0"/>
              <a:t>Keep airspeed at V approach check often every 3-4 sec</a:t>
            </a:r>
          </a:p>
          <a:p>
            <a:r>
              <a:rPr lang="en-CA" dirty="0" smtClean="0"/>
              <a:t>Avoid increasing g loading beyond 2g (60°)</a:t>
            </a:r>
          </a:p>
          <a:p>
            <a:r>
              <a:rPr lang="en-CA" dirty="0" smtClean="0"/>
              <a:t>If glider stalls reduce angle of attack immediately to regain airspeed and pull out of dive.</a:t>
            </a:r>
          </a:p>
          <a:p>
            <a:r>
              <a:rPr lang="en-CA" dirty="0" smtClean="0"/>
              <a:t>If inverted do not pull back, but roll upright then pull out of dive.</a:t>
            </a:r>
            <a:endParaRPr lang="en-CA" dirty="0"/>
          </a:p>
        </p:txBody>
      </p:sp>
    </p:spTree>
    <p:extLst>
      <p:ext uri="{BB962C8B-B14F-4D97-AF65-F5344CB8AC3E}">
        <p14:creationId xmlns:p14="http://schemas.microsoft.com/office/powerpoint/2010/main" val="31592592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Common Approach illusions</a:t>
            </a:r>
            <a:br>
              <a:rPr lang="en-CA" dirty="0" smtClean="0"/>
            </a:br>
            <a:r>
              <a:rPr lang="en-CA" sz="3100" dirty="0" smtClean="0"/>
              <a:t>Wind shears</a:t>
            </a:r>
            <a:endParaRPr lang="en-CA" sz="3100" dirty="0"/>
          </a:p>
        </p:txBody>
      </p:sp>
      <p:sp>
        <p:nvSpPr>
          <p:cNvPr id="3" name="Content Placeholder 2"/>
          <p:cNvSpPr>
            <a:spLocks noGrp="1"/>
          </p:cNvSpPr>
          <p:nvPr>
            <p:ph idx="1"/>
          </p:nvPr>
        </p:nvSpPr>
        <p:spPr/>
        <p:txBody>
          <a:bodyPr>
            <a:normAutofit/>
          </a:bodyPr>
          <a:lstStyle/>
          <a:p>
            <a:r>
              <a:rPr lang="en-CA" dirty="0" smtClean="0"/>
              <a:t>Conditions may appear good aloft but????</a:t>
            </a:r>
          </a:p>
          <a:p>
            <a:r>
              <a:rPr lang="en-CA" dirty="0" smtClean="0"/>
              <a:t>Look for signs (200’-300’ height loss not uncommon)</a:t>
            </a:r>
          </a:p>
          <a:p>
            <a:r>
              <a:rPr lang="en-CA" dirty="0" smtClean="0"/>
              <a:t>Gusty conditions, turbulence, dust devils, wind sock variations, winds aloft difference from surface winds, strong thermal conditions, inversions, cross wind obstacles such as buildings, trees, </a:t>
            </a:r>
            <a:r>
              <a:rPr lang="en-CA" dirty="0" err="1" smtClean="0"/>
              <a:t>etc</a:t>
            </a:r>
            <a:r>
              <a:rPr lang="en-CA" dirty="0" smtClean="0"/>
              <a:t>…</a:t>
            </a:r>
          </a:p>
          <a:p>
            <a:r>
              <a:rPr lang="en-CA" dirty="0" smtClean="0"/>
              <a:t>Use approach speeds recommended in AFM or (1.5xVs +1/2Vw+ </a:t>
            </a:r>
            <a:r>
              <a:rPr lang="en-CA" dirty="0" err="1" smtClean="0"/>
              <a:t>Vgust</a:t>
            </a:r>
            <a:r>
              <a:rPr lang="en-CA" dirty="0" smtClean="0"/>
              <a:t>)</a:t>
            </a:r>
          </a:p>
          <a:p>
            <a:r>
              <a:rPr lang="en-CA" dirty="0" smtClean="0"/>
              <a:t>Flapped gliders should not use landing flaps in gusty conditions or strong winds (consult AFM) Typically slowing to apply landing flaps is risky for stalls</a:t>
            </a:r>
          </a:p>
          <a:p>
            <a:r>
              <a:rPr lang="en-CA" dirty="0" smtClean="0"/>
              <a:t>Some modern gliders such as ASW -27 may enter a spin or spiral if abrupt full control movements made on approach</a:t>
            </a:r>
            <a:endParaRPr lang="en-CA" dirty="0"/>
          </a:p>
        </p:txBody>
      </p:sp>
    </p:spTree>
    <p:extLst>
      <p:ext uri="{BB962C8B-B14F-4D97-AF65-F5344CB8AC3E}">
        <p14:creationId xmlns:p14="http://schemas.microsoft.com/office/powerpoint/2010/main" val="24376147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Approach Illusions</a:t>
            </a:r>
            <a:endParaRPr lang="en-CA" dirty="0"/>
          </a:p>
        </p:txBody>
      </p:sp>
      <p:sp>
        <p:nvSpPr>
          <p:cNvPr id="5" name="Content Placeholder 4"/>
          <p:cNvSpPr>
            <a:spLocks noGrp="1"/>
          </p:cNvSpPr>
          <p:nvPr>
            <p:ph idx="1"/>
          </p:nvPr>
        </p:nvSpPr>
        <p:spPr/>
        <p:txBody>
          <a:bodyPr/>
          <a:lstStyle/>
          <a:p>
            <a:r>
              <a:rPr lang="en-CA" dirty="0" smtClean="0"/>
              <a:t>Sloped up or down runway pilot flies too low or to high</a:t>
            </a:r>
          </a:p>
          <a:p>
            <a:r>
              <a:rPr lang="en-CA" dirty="0" smtClean="0"/>
              <a:t>Wider or narrow runway pilot flies too high or too low.</a:t>
            </a:r>
          </a:p>
          <a:p>
            <a:r>
              <a:rPr lang="en-CA" dirty="0" smtClean="0"/>
              <a:t>Turns from a tailwind (skid illusion) pilot slips aircraft</a:t>
            </a:r>
          </a:p>
          <a:p>
            <a:r>
              <a:rPr lang="en-CA" dirty="0" smtClean="0"/>
              <a:t>Turns into a tailwind (slip illusion) pilot skids aircraft</a:t>
            </a:r>
          </a:p>
          <a:p>
            <a:r>
              <a:rPr lang="en-CA" dirty="0" smtClean="0"/>
              <a:t>Tailwind, pilot flies slower</a:t>
            </a:r>
          </a:p>
          <a:p>
            <a:r>
              <a:rPr lang="en-CA" dirty="0" smtClean="0"/>
              <a:t>Illusions are visually stronger at lower altitudes</a:t>
            </a:r>
          </a:p>
          <a:p>
            <a:r>
              <a:rPr lang="en-CA" dirty="0" smtClean="0"/>
              <a:t>If distracted or under stress pilot will not notice that they unconsciously react to illusion.</a:t>
            </a:r>
            <a:endParaRPr lang="en-CA" dirty="0"/>
          </a:p>
        </p:txBody>
      </p:sp>
    </p:spTree>
    <p:extLst>
      <p:ext uri="{BB962C8B-B14F-4D97-AF65-F5344CB8AC3E}">
        <p14:creationId xmlns:p14="http://schemas.microsoft.com/office/powerpoint/2010/main" val="1718902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Flying Flapped Gliders</a:t>
            </a:r>
            <a:endParaRPr lang="en-CA" dirty="0"/>
          </a:p>
        </p:txBody>
      </p:sp>
      <p:sp>
        <p:nvSpPr>
          <p:cNvPr id="3" name="Content Placeholder 2"/>
          <p:cNvSpPr>
            <a:spLocks noGrp="1"/>
          </p:cNvSpPr>
          <p:nvPr>
            <p:ph idx="1"/>
          </p:nvPr>
        </p:nvSpPr>
        <p:spPr/>
        <p:txBody>
          <a:bodyPr/>
          <a:lstStyle/>
          <a:p>
            <a:r>
              <a:rPr lang="en-CA" dirty="0" smtClean="0"/>
              <a:t>Approach speed appropriate</a:t>
            </a:r>
          </a:p>
          <a:p>
            <a:r>
              <a:rPr lang="en-CA" dirty="0" smtClean="0"/>
              <a:t>POH check flap setting speeds</a:t>
            </a:r>
          </a:p>
          <a:p>
            <a:r>
              <a:rPr lang="en-CA" dirty="0" smtClean="0"/>
              <a:t>Max extension speed typically lower than min approach speed on windy days</a:t>
            </a:r>
          </a:p>
          <a:p>
            <a:r>
              <a:rPr lang="en-CA" dirty="0" smtClean="0"/>
              <a:t>High performance airfoils susceptible to stalls with </a:t>
            </a:r>
            <a:r>
              <a:rPr lang="en-CA" b="1" dirty="0" smtClean="0"/>
              <a:t>little warning</a:t>
            </a:r>
          </a:p>
          <a:p>
            <a:r>
              <a:rPr lang="en-CA" dirty="0" smtClean="0"/>
              <a:t>Some gliders (ASW 27) full movement of controls must be avoided as can induce stall</a:t>
            </a:r>
          </a:p>
          <a:p>
            <a:r>
              <a:rPr lang="en-CA" dirty="0" smtClean="0"/>
              <a:t>High performance gliders appear to be more susceptible to gust stalls</a:t>
            </a:r>
          </a:p>
          <a:p>
            <a:r>
              <a:rPr lang="en-CA" dirty="0" smtClean="0"/>
              <a:t>Follow POH for minimum approach speed Typically around 1.5 Vs + 1/2Vw - </a:t>
            </a:r>
            <a:r>
              <a:rPr lang="en-CA" dirty="0" err="1" smtClean="0"/>
              <a:t>Vgust</a:t>
            </a:r>
            <a:endParaRPr lang="en-CA" dirty="0"/>
          </a:p>
        </p:txBody>
      </p:sp>
    </p:spTree>
    <p:extLst>
      <p:ext uri="{BB962C8B-B14F-4D97-AF65-F5344CB8AC3E}">
        <p14:creationId xmlns:p14="http://schemas.microsoft.com/office/powerpoint/2010/main" val="29527653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Ground loops</a:t>
            </a:r>
            <a:endParaRPr lang="en-CA" dirty="0"/>
          </a:p>
        </p:txBody>
      </p:sp>
      <p:sp>
        <p:nvSpPr>
          <p:cNvPr id="3" name="Content Placeholder 2"/>
          <p:cNvSpPr>
            <a:spLocks noGrp="1"/>
          </p:cNvSpPr>
          <p:nvPr>
            <p:ph idx="1"/>
          </p:nvPr>
        </p:nvSpPr>
        <p:spPr>
          <a:xfrm>
            <a:off x="467544" y="1268760"/>
            <a:ext cx="7620000" cy="5256584"/>
          </a:xfrm>
        </p:spPr>
        <p:txBody>
          <a:bodyPr>
            <a:normAutofit/>
          </a:bodyPr>
          <a:lstStyle/>
          <a:p>
            <a:pPr marL="114300" indent="0">
              <a:buNone/>
            </a:pPr>
            <a:r>
              <a:rPr lang="en-CA" b="1" dirty="0" smtClean="0"/>
              <a:t>Major causes</a:t>
            </a:r>
            <a:r>
              <a:rPr lang="en-CA" dirty="0" smtClean="0"/>
              <a:t>:</a:t>
            </a:r>
          </a:p>
          <a:p>
            <a:r>
              <a:rPr lang="en-CA" dirty="0" smtClean="0"/>
              <a:t>Wing drop or wing drop stalls on take off or landing including winch (poor cross wind technique, not anticipating prop wash, yawing of nose without reacting on ailerons)</a:t>
            </a:r>
          </a:p>
          <a:p>
            <a:r>
              <a:rPr lang="en-CA" dirty="0" smtClean="0"/>
              <a:t>Approach speed too low in landing normal attempts</a:t>
            </a:r>
          </a:p>
          <a:p>
            <a:r>
              <a:rPr lang="en-CA" dirty="0" smtClean="0"/>
              <a:t>Often trying to land short so glider in high angle of attack</a:t>
            </a:r>
          </a:p>
          <a:p>
            <a:r>
              <a:rPr lang="en-CA" dirty="0" smtClean="0"/>
              <a:t>Over use of brake with C of G behind wheel particularly with MG</a:t>
            </a:r>
          </a:p>
          <a:p>
            <a:r>
              <a:rPr lang="en-CA" dirty="0" smtClean="0"/>
              <a:t>Catching tall grass or crops with wing tip on landing or takeoff</a:t>
            </a:r>
          </a:p>
          <a:p>
            <a:r>
              <a:rPr lang="en-CA" dirty="0" smtClean="0"/>
              <a:t>Hard landing not symmetrical (usually slow approach with high rate of decent</a:t>
            </a:r>
          </a:p>
          <a:p>
            <a:r>
              <a:rPr lang="en-CA" dirty="0" smtClean="0"/>
              <a:t>PIO or “</a:t>
            </a:r>
            <a:r>
              <a:rPr lang="en-CA" dirty="0" err="1" smtClean="0"/>
              <a:t>Porpoising</a:t>
            </a:r>
            <a:r>
              <a:rPr lang="en-CA" dirty="0" smtClean="0"/>
              <a:t>” </a:t>
            </a:r>
          </a:p>
          <a:p>
            <a:endParaRPr lang="en-CA" dirty="0" smtClean="0"/>
          </a:p>
        </p:txBody>
      </p:sp>
    </p:spTree>
    <p:extLst>
      <p:ext uri="{BB962C8B-B14F-4D97-AF65-F5344CB8AC3E}">
        <p14:creationId xmlns:p14="http://schemas.microsoft.com/office/powerpoint/2010/main" val="30649883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Ground Loops</a:t>
            </a:r>
            <a:endParaRPr lang="en-CA" dirty="0"/>
          </a:p>
        </p:txBody>
      </p:sp>
      <p:sp>
        <p:nvSpPr>
          <p:cNvPr id="3" name="Content Placeholder 2"/>
          <p:cNvSpPr>
            <a:spLocks noGrp="1"/>
          </p:cNvSpPr>
          <p:nvPr>
            <p:ph idx="1"/>
          </p:nvPr>
        </p:nvSpPr>
        <p:spPr/>
        <p:txBody>
          <a:bodyPr/>
          <a:lstStyle/>
          <a:p>
            <a:pPr marL="114300" indent="0">
              <a:buNone/>
            </a:pPr>
            <a:r>
              <a:rPr lang="en-CA" b="1" dirty="0"/>
              <a:t>Mitigation:</a:t>
            </a:r>
            <a:r>
              <a:rPr lang="en-CA" dirty="0"/>
              <a:t> </a:t>
            </a:r>
          </a:p>
          <a:p>
            <a:r>
              <a:rPr lang="en-CA" dirty="0"/>
              <a:t>fly appropriate approach speed, control rate of decent and avoid excessive braking to land short – roll out</a:t>
            </a:r>
          </a:p>
          <a:p>
            <a:r>
              <a:rPr lang="en-CA" dirty="0"/>
              <a:t>Assess crops and long grass and avoid and release when wing drops to contact ground</a:t>
            </a:r>
            <a:r>
              <a:rPr lang="en-CA" dirty="0" smtClean="0"/>
              <a:t>.</a:t>
            </a:r>
          </a:p>
          <a:p>
            <a:r>
              <a:rPr lang="en-CA" dirty="0" smtClean="0"/>
              <a:t>Holding a landing attitude with some air brake open 1/2 to 2/3</a:t>
            </a:r>
          </a:p>
          <a:p>
            <a:r>
              <a:rPr lang="en-CA" dirty="0" smtClean="0"/>
              <a:t>Holding a take off attitude, not coaxing glider into air</a:t>
            </a:r>
            <a:endParaRPr lang="en-CA" dirty="0"/>
          </a:p>
          <a:p>
            <a:endParaRPr lang="en-CA" dirty="0"/>
          </a:p>
        </p:txBody>
      </p:sp>
    </p:spTree>
    <p:extLst>
      <p:ext uri="{BB962C8B-B14F-4D97-AF65-F5344CB8AC3E}">
        <p14:creationId xmlns:p14="http://schemas.microsoft.com/office/powerpoint/2010/main" val="39222918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Tow Plane Upset</a:t>
            </a:r>
            <a:endParaRPr lang="en-CA" dirty="0"/>
          </a:p>
        </p:txBody>
      </p:sp>
      <p:sp>
        <p:nvSpPr>
          <p:cNvPr id="4" name="Rectangle 3"/>
          <p:cNvSpPr/>
          <p:nvPr/>
        </p:nvSpPr>
        <p:spPr>
          <a:xfrm>
            <a:off x="4283968" y="1556792"/>
            <a:ext cx="4104456" cy="468052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Rectangle 2"/>
          <p:cNvSpPr/>
          <p:nvPr/>
        </p:nvSpPr>
        <p:spPr>
          <a:xfrm>
            <a:off x="4283968" y="1556792"/>
            <a:ext cx="4104456" cy="4616648"/>
          </a:xfrm>
          <a:prstGeom prst="rect">
            <a:avLst/>
          </a:prstGeom>
        </p:spPr>
        <p:txBody>
          <a:bodyPr wrap="square">
            <a:spAutoFit/>
          </a:bodyPr>
          <a:lstStyle/>
          <a:p>
            <a:pPr marL="285750" indent="-285750">
              <a:buFont typeface="Arial" panose="020B0604020202020204" pitchFamily="34" charset="0"/>
              <a:buChar char="•"/>
            </a:pPr>
            <a:r>
              <a:rPr lang="en-CA" sz="1400" dirty="0"/>
              <a:t>If you are inexperienced, do not </a:t>
            </a:r>
            <a:r>
              <a:rPr lang="en-CA" sz="1400" dirty="0" err="1"/>
              <a:t>aerotow</a:t>
            </a:r>
            <a:r>
              <a:rPr lang="en-CA" sz="1400" dirty="0"/>
              <a:t> on a belly hook and do </a:t>
            </a:r>
            <a:r>
              <a:rPr lang="en-CA" sz="1400" dirty="0" smtClean="0"/>
              <a:t>not </a:t>
            </a:r>
            <a:r>
              <a:rPr lang="en-CA" sz="1400" dirty="0" err="1" smtClean="0"/>
              <a:t>aerotow</a:t>
            </a:r>
            <a:r>
              <a:rPr lang="en-CA" sz="1400" dirty="0" smtClean="0"/>
              <a:t> </a:t>
            </a:r>
            <a:r>
              <a:rPr lang="en-CA" sz="1400" dirty="0"/>
              <a:t>in turbulent conditions</a:t>
            </a:r>
            <a:r>
              <a:rPr lang="en-CA" sz="1400" dirty="0" smtClean="0"/>
              <a:t>.</a:t>
            </a:r>
          </a:p>
          <a:p>
            <a:pPr marL="285750" indent="-285750">
              <a:buFont typeface="Arial" panose="020B0604020202020204" pitchFamily="34" charset="0"/>
              <a:buChar char="•"/>
            </a:pPr>
            <a:r>
              <a:rPr lang="en-CA" sz="1400" dirty="0" smtClean="0"/>
              <a:t>Maintain </a:t>
            </a:r>
            <a:r>
              <a:rPr lang="en-CA" sz="1400" dirty="0"/>
              <a:t>the correct vertical position of the tug in the </a:t>
            </a:r>
            <a:r>
              <a:rPr lang="en-CA" sz="1400" dirty="0" smtClean="0"/>
              <a:t>canopy. Do </a:t>
            </a:r>
            <a:r>
              <a:rPr lang="en-CA" sz="1400" dirty="0"/>
              <a:t>not allow the glider to get too high.</a:t>
            </a:r>
          </a:p>
          <a:p>
            <a:pPr marL="285750" indent="-285750">
              <a:buFont typeface="Arial" panose="020B0604020202020204" pitchFamily="34" charset="0"/>
              <a:buChar char="•"/>
            </a:pPr>
            <a:r>
              <a:rPr lang="en-CA" sz="1400" dirty="0"/>
              <a:t>If you are too low behind the tug shortly after the tug take </a:t>
            </a:r>
            <a:r>
              <a:rPr lang="en-CA" sz="1400" dirty="0" smtClean="0"/>
              <a:t>off</a:t>
            </a:r>
            <a:r>
              <a:rPr lang="en-CA" sz="1400" dirty="0"/>
              <a:t>, or </a:t>
            </a:r>
            <a:r>
              <a:rPr lang="en-CA" sz="1400" dirty="0" smtClean="0"/>
              <a:t>at any </a:t>
            </a:r>
            <a:r>
              <a:rPr lang="en-CA" sz="1400" dirty="0"/>
              <a:t>other time, move back into position SLOWLY. Being lower </a:t>
            </a:r>
            <a:r>
              <a:rPr lang="en-CA" sz="1400" dirty="0" smtClean="0"/>
              <a:t>than the </a:t>
            </a:r>
            <a:r>
              <a:rPr lang="en-CA" sz="1400" dirty="0"/>
              <a:t>tug is not dangerous. An upset can follow if you pull up quickly.</a:t>
            </a:r>
          </a:p>
          <a:p>
            <a:pPr marL="285750" indent="-285750">
              <a:buFont typeface="Arial" panose="020B0604020202020204" pitchFamily="34" charset="0"/>
              <a:buChar char="•"/>
            </a:pPr>
            <a:r>
              <a:rPr lang="en-CA" sz="1400" dirty="0"/>
              <a:t>Release immediately if the glider is going high and the </a:t>
            </a:r>
            <a:r>
              <a:rPr lang="en-CA" sz="1400" dirty="0" smtClean="0"/>
              <a:t>tendency cannot </a:t>
            </a:r>
            <a:r>
              <a:rPr lang="en-CA" sz="1400" dirty="0"/>
              <a:t>be controlled or you lose sight of the tug.</a:t>
            </a:r>
          </a:p>
          <a:p>
            <a:pPr marL="285750" indent="-285750">
              <a:buFont typeface="Arial" panose="020B0604020202020204" pitchFamily="34" charset="0"/>
              <a:buChar char="•"/>
            </a:pPr>
            <a:r>
              <a:rPr lang="en-CA" sz="1400" dirty="0"/>
              <a:t>Fly the glider! Leave any potentially distracting problems </a:t>
            </a:r>
            <a:r>
              <a:rPr lang="en-CA" sz="1400" dirty="0" smtClean="0"/>
              <a:t>with instrumentation </a:t>
            </a:r>
            <a:r>
              <a:rPr lang="en-CA" sz="1400" dirty="0"/>
              <a:t>or ventilation until after release. Leave </a:t>
            </a:r>
            <a:r>
              <a:rPr lang="en-CA" sz="1400" dirty="0" smtClean="0"/>
              <a:t>the undercarriage </a:t>
            </a:r>
            <a:r>
              <a:rPr lang="en-CA" sz="1400" dirty="0"/>
              <a:t>down.</a:t>
            </a:r>
          </a:p>
          <a:p>
            <a:pPr marL="285750" indent="-285750">
              <a:buFont typeface="Arial" panose="020B0604020202020204" pitchFamily="34" charset="0"/>
              <a:buChar char="•"/>
            </a:pPr>
            <a:r>
              <a:rPr lang="en-CA" sz="1400" dirty="0"/>
              <a:t>At release height, is it clear? Pull the release, visually ensure </a:t>
            </a:r>
            <a:r>
              <a:rPr lang="en-CA" sz="1400" dirty="0" smtClean="0"/>
              <a:t>the rope </a:t>
            </a:r>
            <a:r>
              <a:rPr lang="en-CA" sz="1400" dirty="0"/>
              <a:t>has separated from the </a:t>
            </a:r>
            <a:r>
              <a:rPr lang="en-CA" sz="1400" dirty="0" smtClean="0"/>
              <a:t>glider and turn away from the tug without a climbing turn.</a:t>
            </a:r>
            <a:endParaRPr lang="en-CA" sz="1400" dirty="0"/>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553" y="4149080"/>
            <a:ext cx="3363190" cy="1326828"/>
          </a:xfrm>
          <a:prstGeom prst="rect">
            <a:avLst/>
          </a:prstGeom>
        </p:spPr>
      </p:pic>
      <p:sp>
        <p:nvSpPr>
          <p:cNvPr id="7" name="TextBox 6"/>
          <p:cNvSpPr txBox="1"/>
          <p:nvPr/>
        </p:nvSpPr>
        <p:spPr>
          <a:xfrm>
            <a:off x="755576" y="6422264"/>
            <a:ext cx="7992888" cy="369332"/>
          </a:xfrm>
          <a:prstGeom prst="rect">
            <a:avLst/>
          </a:prstGeom>
          <a:noFill/>
        </p:spPr>
        <p:txBody>
          <a:bodyPr wrap="square" rtlCol="0">
            <a:spAutoFit/>
          </a:bodyPr>
          <a:lstStyle/>
          <a:p>
            <a:r>
              <a:rPr lang="en-CA" dirty="0">
                <a:hlinkClick r:id="rId3"/>
              </a:rPr>
              <a:t>https://members.gliding.co.uk/bga-safety-management/safe-aerotowing</a:t>
            </a:r>
            <a:r>
              <a:rPr lang="en-CA" dirty="0" smtClean="0">
                <a:hlinkClick r:id="rId3"/>
              </a:rPr>
              <a:t>/</a:t>
            </a:r>
            <a:r>
              <a:rPr lang="en-CA" dirty="0" smtClean="0"/>
              <a:t>  </a:t>
            </a:r>
            <a:endParaRPr lang="en-CA" dirty="0"/>
          </a:p>
        </p:txBody>
      </p:sp>
      <p:pic>
        <p:nvPicPr>
          <p:cNvPr id="8" name="Picture 7"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569" y="1561633"/>
            <a:ext cx="3463286" cy="1872208"/>
          </a:xfrm>
          <a:prstGeom prst="rect">
            <a:avLst/>
          </a:prstGeom>
        </p:spPr>
      </p:pic>
      <p:sp>
        <p:nvSpPr>
          <p:cNvPr id="6" name="TextBox 5"/>
          <p:cNvSpPr txBox="1"/>
          <p:nvPr/>
        </p:nvSpPr>
        <p:spPr>
          <a:xfrm>
            <a:off x="896060" y="6052646"/>
            <a:ext cx="2736304" cy="369332"/>
          </a:xfrm>
          <a:prstGeom prst="rect">
            <a:avLst/>
          </a:prstGeom>
          <a:noFill/>
        </p:spPr>
        <p:txBody>
          <a:bodyPr wrap="square" rtlCol="0">
            <a:spAutoFit/>
          </a:bodyPr>
          <a:lstStyle/>
          <a:p>
            <a:r>
              <a:rPr lang="en-CA" dirty="0" smtClean="0"/>
              <a:t>See Video simulations: </a:t>
            </a:r>
            <a:endParaRPr lang="en-CA" dirty="0"/>
          </a:p>
        </p:txBody>
      </p:sp>
    </p:spTree>
    <p:extLst>
      <p:ext uri="{BB962C8B-B14F-4D97-AF65-F5344CB8AC3E}">
        <p14:creationId xmlns:p14="http://schemas.microsoft.com/office/powerpoint/2010/main" val="16042530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Top Ten Reasons to Release</a:t>
            </a:r>
            <a:endParaRPr lang="en-CA" dirty="0"/>
          </a:p>
        </p:txBody>
      </p:sp>
      <p:sp>
        <p:nvSpPr>
          <p:cNvPr id="3" name="Content Placeholder 2"/>
          <p:cNvSpPr>
            <a:spLocks noGrp="1"/>
          </p:cNvSpPr>
          <p:nvPr>
            <p:ph idx="1"/>
          </p:nvPr>
        </p:nvSpPr>
        <p:spPr/>
        <p:txBody>
          <a:bodyPr>
            <a:normAutofit lnSpcReduction="10000"/>
          </a:bodyPr>
          <a:lstStyle/>
          <a:p>
            <a:r>
              <a:rPr lang="en-CA" sz="2800" dirty="0" smtClean="0"/>
              <a:t>Lose directional control; </a:t>
            </a:r>
          </a:p>
          <a:p>
            <a:r>
              <a:rPr lang="en-CA" sz="2800" dirty="0" smtClean="0"/>
              <a:t>Wing drop; </a:t>
            </a:r>
          </a:p>
          <a:p>
            <a:r>
              <a:rPr lang="en-CA" sz="2800" dirty="0" smtClean="0"/>
              <a:t>Slack in rope; </a:t>
            </a:r>
          </a:p>
          <a:p>
            <a:r>
              <a:rPr lang="en-CA" sz="2800" dirty="0" smtClean="0"/>
              <a:t>Over run tow rope, </a:t>
            </a:r>
          </a:p>
          <a:p>
            <a:r>
              <a:rPr lang="en-CA" sz="2800" dirty="0" smtClean="0"/>
              <a:t>Tow plane loses power; </a:t>
            </a:r>
          </a:p>
          <a:p>
            <a:r>
              <a:rPr lang="en-CA" sz="2800" dirty="0" smtClean="0"/>
              <a:t>Obstacle appears; </a:t>
            </a:r>
          </a:p>
          <a:p>
            <a:r>
              <a:rPr lang="en-CA" sz="2800" dirty="0" smtClean="0"/>
              <a:t>Canopy opens; </a:t>
            </a:r>
          </a:p>
          <a:p>
            <a:r>
              <a:rPr lang="en-CA" sz="2800" dirty="0" smtClean="0"/>
              <a:t>Not airborne by mid point; </a:t>
            </a:r>
          </a:p>
          <a:p>
            <a:r>
              <a:rPr lang="en-CA" sz="2800" dirty="0" smtClean="0"/>
              <a:t>Lose sight of tow plane; and </a:t>
            </a:r>
            <a:endParaRPr lang="en-CA" dirty="0" smtClean="0"/>
          </a:p>
          <a:p>
            <a:r>
              <a:rPr lang="en-CA" sz="2800" b="1" dirty="0" smtClean="0"/>
              <a:t>Any safety concern</a:t>
            </a:r>
            <a:endParaRPr lang="en-CA" sz="2800" dirty="0"/>
          </a:p>
        </p:txBody>
      </p:sp>
      <p:cxnSp>
        <p:nvCxnSpPr>
          <p:cNvPr id="5" name="Straight Arrow Connector 4"/>
          <p:cNvCxnSpPr/>
          <p:nvPr/>
        </p:nvCxnSpPr>
        <p:spPr>
          <a:xfrm flipH="1">
            <a:off x="4716016" y="3501008"/>
            <a:ext cx="1368152" cy="0"/>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6" name="Straight Arrow Connector 5"/>
          <p:cNvCxnSpPr/>
          <p:nvPr/>
        </p:nvCxnSpPr>
        <p:spPr>
          <a:xfrm flipH="1">
            <a:off x="4716016" y="4293096"/>
            <a:ext cx="1368152" cy="0"/>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7" name="Straight Arrow Connector 6"/>
          <p:cNvCxnSpPr/>
          <p:nvPr/>
        </p:nvCxnSpPr>
        <p:spPr>
          <a:xfrm flipH="1">
            <a:off x="4868416" y="5805264"/>
            <a:ext cx="1368152" cy="0"/>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8" name="Straight Arrow Connector 7"/>
          <p:cNvCxnSpPr/>
          <p:nvPr/>
        </p:nvCxnSpPr>
        <p:spPr>
          <a:xfrm flipH="1">
            <a:off x="4591039" y="2348880"/>
            <a:ext cx="1368152" cy="0"/>
          </a:xfrm>
          <a:prstGeom prst="straightConnector1">
            <a:avLst/>
          </a:prstGeom>
          <a:ln>
            <a:headEnd type="none" w="med" len="med"/>
            <a:tailEnd type="triangle" w="med" len="med"/>
          </a:ln>
        </p:spPr>
        <p:style>
          <a:lnRef idx="1">
            <a:schemeClr val="accent6"/>
          </a:lnRef>
          <a:fillRef idx="0">
            <a:schemeClr val="accent6"/>
          </a:fillRef>
          <a:effectRef idx="0">
            <a:schemeClr val="accent6"/>
          </a:effectRef>
          <a:fontRef idx="minor">
            <a:schemeClr val="tx1"/>
          </a:fontRef>
        </p:style>
      </p:cxnSp>
      <p:sp>
        <p:nvSpPr>
          <p:cNvPr id="9" name="TextBox 8"/>
          <p:cNvSpPr txBox="1"/>
          <p:nvPr/>
        </p:nvSpPr>
        <p:spPr>
          <a:xfrm>
            <a:off x="6660232" y="2780928"/>
            <a:ext cx="2016224" cy="2585323"/>
          </a:xfrm>
          <a:prstGeom prst="rect">
            <a:avLst/>
          </a:prstGeom>
          <a:solidFill>
            <a:srgbClr val="FFFF00"/>
          </a:solidFill>
          <a:ln>
            <a:solidFill>
              <a:schemeClr val="tx1"/>
            </a:solidFill>
          </a:ln>
        </p:spPr>
        <p:txBody>
          <a:bodyPr wrap="square" rtlCol="0">
            <a:spAutoFit/>
          </a:bodyPr>
          <a:lstStyle/>
          <a:p>
            <a:r>
              <a:rPr lang="en-CA" dirty="0" smtClean="0"/>
              <a:t>Pilots tend </a:t>
            </a:r>
            <a:r>
              <a:rPr lang="en-CA" b="1" dirty="0" smtClean="0"/>
              <a:t>not</a:t>
            </a:r>
            <a:r>
              <a:rPr lang="en-CA" dirty="0" smtClean="0"/>
              <a:t> to release when things go wrong in the hope they can salvage the launch until its too late!!!</a:t>
            </a:r>
          </a:p>
          <a:p>
            <a:r>
              <a:rPr lang="en-CA" dirty="0" smtClean="0"/>
              <a:t>Release while you still have runway available.</a:t>
            </a:r>
            <a:endParaRPr lang="en-CA" dirty="0"/>
          </a:p>
        </p:txBody>
      </p:sp>
      <p:sp>
        <p:nvSpPr>
          <p:cNvPr id="4" name="Explosion 1 3"/>
          <p:cNvSpPr/>
          <p:nvPr/>
        </p:nvSpPr>
        <p:spPr>
          <a:xfrm>
            <a:off x="4175026" y="3638059"/>
            <a:ext cx="2467311" cy="1728192"/>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extBox 9"/>
          <p:cNvSpPr txBox="1"/>
          <p:nvPr/>
        </p:nvSpPr>
        <p:spPr>
          <a:xfrm>
            <a:off x="4772194" y="4117850"/>
            <a:ext cx="1736576" cy="646331"/>
          </a:xfrm>
          <a:prstGeom prst="rect">
            <a:avLst/>
          </a:prstGeom>
          <a:noFill/>
        </p:spPr>
        <p:txBody>
          <a:bodyPr wrap="square" rtlCol="0">
            <a:spAutoFit/>
          </a:bodyPr>
          <a:lstStyle/>
          <a:p>
            <a:r>
              <a:rPr lang="en-CA" dirty="0" smtClean="0"/>
              <a:t>Has lead to fatalities</a:t>
            </a:r>
            <a:endParaRPr lang="en-CA" dirty="0"/>
          </a:p>
        </p:txBody>
      </p:sp>
      <p:cxnSp>
        <p:nvCxnSpPr>
          <p:cNvPr id="12" name="Straight Arrow Connector 11"/>
          <p:cNvCxnSpPr/>
          <p:nvPr/>
        </p:nvCxnSpPr>
        <p:spPr>
          <a:xfrm flipH="1">
            <a:off x="3275856" y="4616261"/>
            <a:ext cx="765603" cy="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0910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animBg="1"/>
      <p:bldP spid="4" grpId="0" animBg="1"/>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Winch </a:t>
            </a:r>
            <a:r>
              <a:rPr lang="en-CA" dirty="0"/>
              <a:t>Emergencies (optional)</a:t>
            </a:r>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5" y="1454924"/>
            <a:ext cx="6564590" cy="4671240"/>
          </a:xfrm>
        </p:spPr>
      </p:pic>
    </p:spTree>
    <p:extLst>
      <p:ext uri="{BB962C8B-B14F-4D97-AF65-F5344CB8AC3E}">
        <p14:creationId xmlns:p14="http://schemas.microsoft.com/office/powerpoint/2010/main" val="6547587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r>
              <a:rPr lang="en-CA" dirty="0" smtClean="0"/>
              <a:t>Winch Emergencies</a:t>
            </a:r>
            <a:endParaRPr lang="en-CA" dirty="0"/>
          </a:p>
        </p:txBody>
      </p:sp>
      <p:sp>
        <p:nvSpPr>
          <p:cNvPr id="3" name="Content Placeholder 2"/>
          <p:cNvSpPr>
            <a:spLocks noGrp="1"/>
          </p:cNvSpPr>
          <p:nvPr>
            <p:ph idx="1"/>
          </p:nvPr>
        </p:nvSpPr>
        <p:spPr/>
        <p:txBody>
          <a:bodyPr>
            <a:normAutofit/>
          </a:bodyPr>
          <a:lstStyle/>
          <a:p>
            <a:r>
              <a:rPr lang="en-CA" dirty="0" smtClean="0"/>
              <a:t>Too high rotation rate – Flick stalls</a:t>
            </a:r>
          </a:p>
          <a:p>
            <a:r>
              <a:rPr lang="en-CA" dirty="0" smtClean="0"/>
              <a:t>Too low a speed for breaks </a:t>
            </a:r>
            <a:r>
              <a:rPr lang="en-CA" dirty="0" smtClean="0"/>
              <a:t> less than 50 </a:t>
            </a:r>
            <a:r>
              <a:rPr lang="en-CA" dirty="0" err="1" smtClean="0"/>
              <a:t>kts</a:t>
            </a:r>
            <a:endParaRPr lang="en-CA" dirty="0" smtClean="0"/>
          </a:p>
          <a:p>
            <a:r>
              <a:rPr lang="en-CA" dirty="0" smtClean="0"/>
              <a:t>Failure to lower nose quickly and opening air brakes too soon – stall</a:t>
            </a:r>
          </a:p>
          <a:p>
            <a:r>
              <a:rPr lang="en-CA" dirty="0" smtClean="0"/>
              <a:t>Wing touching ground – ground loops</a:t>
            </a:r>
          </a:p>
          <a:p>
            <a:r>
              <a:rPr lang="en-CA" dirty="0" smtClean="0"/>
              <a:t>Problems simulating emergencies in training below 100’- use power loss only no cable brake simulation – fly into chute</a:t>
            </a:r>
          </a:p>
          <a:p>
            <a:r>
              <a:rPr lang="en-CA" dirty="0" smtClean="0"/>
              <a:t>Use overshoot protection if too high or mod circuit</a:t>
            </a:r>
          </a:p>
          <a:p>
            <a:r>
              <a:rPr lang="en-CA" dirty="0" smtClean="0"/>
              <a:t>Wing Runner signal stop if wing touches ground</a:t>
            </a:r>
            <a:endParaRPr lang="en-CA" dirty="0"/>
          </a:p>
        </p:txBody>
      </p:sp>
    </p:spTree>
    <p:extLst>
      <p:ext uri="{BB962C8B-B14F-4D97-AF65-F5344CB8AC3E}">
        <p14:creationId xmlns:p14="http://schemas.microsoft.com/office/powerpoint/2010/main" val="395439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TWO DAY TRAINING PROGRAM</a:t>
            </a:r>
            <a:endParaRPr lang="en-CA" dirty="0"/>
          </a:p>
        </p:txBody>
      </p:sp>
      <p:sp>
        <p:nvSpPr>
          <p:cNvPr id="3" name="Content Placeholder 2"/>
          <p:cNvSpPr>
            <a:spLocks noGrp="1"/>
          </p:cNvSpPr>
          <p:nvPr>
            <p:ph idx="1"/>
          </p:nvPr>
        </p:nvSpPr>
        <p:spPr/>
        <p:txBody>
          <a:bodyPr>
            <a:normAutofit/>
          </a:bodyPr>
          <a:lstStyle/>
          <a:p>
            <a:r>
              <a:rPr lang="en-CA" dirty="0" smtClean="0"/>
              <a:t>Some safety theory and why some emergencies occur (lessons learned in blood!) Best done at a social the night before and takes 2 hrs for the material and 3-4 hrs if there is lots of discussion. Especially if many of the concepts are completely new.</a:t>
            </a:r>
          </a:p>
          <a:p>
            <a:r>
              <a:rPr lang="en-CA" dirty="0" smtClean="0"/>
              <a:t>Practical scenarios (SBT) and exercises to develop skills to reduce impact of emergencies.</a:t>
            </a:r>
          </a:p>
          <a:p>
            <a:r>
              <a:rPr lang="en-CA" dirty="0" smtClean="0"/>
              <a:t>We cannot train for all possibilities but we can learn the basic techniques, try to stay calm and apply accident prevention methodology – Airmanship.</a:t>
            </a:r>
          </a:p>
          <a:p>
            <a:r>
              <a:rPr lang="en-CA" dirty="0" smtClean="0"/>
              <a:t>Fatalities are due to stall/spin and mid air collisions while most accidents are landing and take off.</a:t>
            </a:r>
            <a:endParaRPr lang="en-CA" dirty="0"/>
          </a:p>
        </p:txBody>
      </p:sp>
    </p:spTree>
    <p:extLst>
      <p:ext uri="{BB962C8B-B14F-4D97-AF65-F5344CB8AC3E}">
        <p14:creationId xmlns:p14="http://schemas.microsoft.com/office/powerpoint/2010/main" val="16794202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Winch Emergencies Prevention</a:t>
            </a:r>
            <a:endParaRPr lang="en-CA"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484784"/>
            <a:ext cx="6699818" cy="4739896"/>
          </a:xfrm>
          <a:prstGeom prst="rect">
            <a:avLst/>
          </a:prstGeom>
        </p:spPr>
      </p:pic>
      <p:sp>
        <p:nvSpPr>
          <p:cNvPr id="3" name="TextBox 2"/>
          <p:cNvSpPr txBox="1"/>
          <p:nvPr/>
        </p:nvSpPr>
        <p:spPr>
          <a:xfrm>
            <a:off x="198536" y="6224680"/>
            <a:ext cx="8245945" cy="369332"/>
          </a:xfrm>
          <a:prstGeom prst="rect">
            <a:avLst/>
          </a:prstGeom>
          <a:noFill/>
        </p:spPr>
        <p:txBody>
          <a:bodyPr wrap="square" rtlCol="0">
            <a:spAutoFit/>
          </a:bodyPr>
          <a:lstStyle/>
          <a:p>
            <a:r>
              <a:rPr lang="en-CA" dirty="0">
                <a:hlinkClick r:id="rId3"/>
              </a:rPr>
              <a:t>https://members.gliding.co.uk/bga-safety-management/safe-winching/simulations</a:t>
            </a:r>
            <a:r>
              <a:rPr lang="en-CA" dirty="0" smtClean="0">
                <a:hlinkClick r:id="rId3"/>
              </a:rPr>
              <a:t>/</a:t>
            </a:r>
            <a:r>
              <a:rPr lang="en-CA" dirty="0" smtClean="0"/>
              <a:t> </a:t>
            </a:r>
            <a:endParaRPr lang="en-CA" dirty="0"/>
          </a:p>
        </p:txBody>
      </p:sp>
      <p:sp>
        <p:nvSpPr>
          <p:cNvPr id="5" name="TextBox 4"/>
          <p:cNvSpPr txBox="1"/>
          <p:nvPr/>
        </p:nvSpPr>
        <p:spPr>
          <a:xfrm>
            <a:off x="5341673" y="282719"/>
            <a:ext cx="3312368" cy="1200329"/>
          </a:xfrm>
          <a:prstGeom prst="rect">
            <a:avLst/>
          </a:prstGeom>
          <a:noFill/>
        </p:spPr>
        <p:txBody>
          <a:bodyPr wrap="square" rtlCol="0">
            <a:spAutoFit/>
          </a:bodyPr>
          <a:lstStyle/>
          <a:p>
            <a:r>
              <a:rPr lang="en-CA" dirty="0" smtClean="0"/>
              <a:t>See video link below</a:t>
            </a:r>
          </a:p>
          <a:p>
            <a:pPr marL="285750" indent="-285750">
              <a:buFont typeface="Arial" panose="020B0604020202020204" pitchFamily="34" charset="0"/>
              <a:buChar char="•"/>
            </a:pPr>
            <a:r>
              <a:rPr lang="en-CA" dirty="0" smtClean="0"/>
              <a:t>cartwheel </a:t>
            </a:r>
            <a:r>
              <a:rPr lang="en-CA" dirty="0"/>
              <a:t>after a </a:t>
            </a:r>
            <a:r>
              <a:rPr lang="en-CA" dirty="0" smtClean="0"/>
              <a:t>wing-drop</a:t>
            </a:r>
          </a:p>
          <a:p>
            <a:pPr marL="285750" indent="-285750">
              <a:buFont typeface="Arial" panose="020B0604020202020204" pitchFamily="34" charset="0"/>
              <a:buChar char="•"/>
            </a:pPr>
            <a:r>
              <a:rPr lang="en-CA" dirty="0" smtClean="0"/>
              <a:t>accelerated </a:t>
            </a:r>
            <a:r>
              <a:rPr lang="en-CA" dirty="0"/>
              <a:t>stall and </a:t>
            </a:r>
            <a:r>
              <a:rPr lang="en-CA" dirty="0" smtClean="0"/>
              <a:t>flick-roll</a:t>
            </a:r>
            <a:endParaRPr lang="en-CA" dirty="0"/>
          </a:p>
          <a:p>
            <a:pPr marL="285750" indent="-285750">
              <a:buFont typeface="Arial" panose="020B0604020202020204" pitchFamily="34" charset="0"/>
              <a:buChar char="•"/>
            </a:pPr>
            <a:r>
              <a:rPr lang="en-CA" dirty="0"/>
              <a:t>spin after power </a:t>
            </a:r>
            <a:r>
              <a:rPr lang="en-CA" dirty="0" smtClean="0"/>
              <a:t>loss</a:t>
            </a:r>
            <a:endParaRPr lang="en-CA" dirty="0"/>
          </a:p>
        </p:txBody>
      </p:sp>
    </p:spTree>
    <p:extLst>
      <p:ext uri="{BB962C8B-B14F-4D97-AF65-F5344CB8AC3E}">
        <p14:creationId xmlns:p14="http://schemas.microsoft.com/office/powerpoint/2010/main" val="32164001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Winch Emergencies Prevention</a:t>
            </a:r>
            <a:endParaRPr lang="en-CA"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1591912"/>
            <a:ext cx="6891724" cy="4852852"/>
          </a:xfrm>
          <a:prstGeom prst="rect">
            <a:avLst/>
          </a:prstGeom>
        </p:spPr>
      </p:pic>
    </p:spTree>
    <p:extLst>
      <p:ext uri="{BB962C8B-B14F-4D97-AF65-F5344CB8AC3E}">
        <p14:creationId xmlns:p14="http://schemas.microsoft.com/office/powerpoint/2010/main" val="36967886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latin typeface="Arial" charset="0"/>
              </a:rPr>
              <a:t>Stress Reactions</a:t>
            </a:r>
          </a:p>
        </p:txBody>
      </p:sp>
      <p:sp>
        <p:nvSpPr>
          <p:cNvPr id="11268" name="Rectangle 4"/>
          <p:cNvSpPr>
            <a:spLocks noGrp="1" noChangeArrowheads="1"/>
          </p:cNvSpPr>
          <p:nvPr>
            <p:ph idx="1"/>
          </p:nvPr>
        </p:nvSpPr>
        <p:spPr>
          <a:xfrm>
            <a:off x="685800" y="1828800"/>
            <a:ext cx="7772400" cy="4114800"/>
          </a:xfrm>
          <a:noFill/>
        </p:spPr>
        <p:txBody>
          <a:bodyPr>
            <a:normAutofit fontScale="92500" lnSpcReduction="20000"/>
          </a:bodyPr>
          <a:lstStyle/>
          <a:p>
            <a:pPr eaLnBrk="1" hangingPunct="1">
              <a:lnSpc>
                <a:spcPct val="90000"/>
              </a:lnSpc>
            </a:pPr>
            <a:r>
              <a:rPr lang="en-US" sz="2000" b="1" dirty="0" smtClean="0">
                <a:latin typeface="Arial" charset="0"/>
                <a:cs typeface="Arial" charset="0"/>
              </a:rPr>
              <a:t>115 and 145</a:t>
            </a:r>
            <a:r>
              <a:rPr lang="en-US" sz="2000" dirty="0" smtClean="0">
                <a:latin typeface="Arial" charset="0"/>
                <a:cs typeface="Arial" charset="0"/>
              </a:rPr>
              <a:t> beats/minute heart rate</a:t>
            </a:r>
          </a:p>
          <a:p>
            <a:pPr lvl="2" eaLnBrk="1" hangingPunct="1">
              <a:lnSpc>
                <a:spcPct val="90000"/>
              </a:lnSpc>
            </a:pPr>
            <a:r>
              <a:rPr lang="en-US" sz="1800" dirty="0" smtClean="0">
                <a:latin typeface="Arial" charset="0"/>
                <a:cs typeface="Arial" charset="0"/>
              </a:rPr>
              <a:t>optimal state of "arousal" </a:t>
            </a:r>
          </a:p>
          <a:p>
            <a:pPr eaLnBrk="1" hangingPunct="1">
              <a:lnSpc>
                <a:spcPct val="90000"/>
              </a:lnSpc>
            </a:pPr>
            <a:r>
              <a:rPr lang="en-US" sz="2000" b="1" dirty="0" smtClean="0">
                <a:latin typeface="Arial" charset="0"/>
                <a:cs typeface="Arial" charset="0"/>
              </a:rPr>
              <a:t>&gt; 145</a:t>
            </a:r>
            <a:r>
              <a:rPr lang="en-US" sz="2000" dirty="0" smtClean="0">
                <a:latin typeface="Arial" charset="0"/>
                <a:cs typeface="Arial" charset="0"/>
              </a:rPr>
              <a:t> bad things begin to happen. </a:t>
            </a:r>
          </a:p>
          <a:p>
            <a:pPr lvl="2" eaLnBrk="1" hangingPunct="1">
              <a:lnSpc>
                <a:spcPct val="90000"/>
              </a:lnSpc>
            </a:pPr>
            <a:r>
              <a:rPr lang="en-US" sz="1800" dirty="0" smtClean="0">
                <a:latin typeface="Arial" charset="0"/>
                <a:cs typeface="Arial" charset="0"/>
              </a:rPr>
              <a:t>motor skills start to break down</a:t>
            </a:r>
          </a:p>
          <a:p>
            <a:pPr lvl="2" eaLnBrk="1" hangingPunct="1">
              <a:lnSpc>
                <a:spcPct val="90000"/>
              </a:lnSpc>
            </a:pPr>
            <a:r>
              <a:rPr lang="en-US" sz="1800" dirty="0" smtClean="0">
                <a:latin typeface="Arial" charset="0"/>
                <a:cs typeface="Arial" charset="0"/>
              </a:rPr>
              <a:t>tunnel vision</a:t>
            </a:r>
          </a:p>
          <a:p>
            <a:pPr lvl="2" eaLnBrk="1" hangingPunct="1">
              <a:lnSpc>
                <a:spcPct val="90000"/>
              </a:lnSpc>
            </a:pPr>
            <a:r>
              <a:rPr lang="en-US" sz="1800" dirty="0" smtClean="0">
                <a:latin typeface="Arial" charset="0"/>
                <a:cs typeface="Arial" charset="0"/>
              </a:rPr>
              <a:t>aggressive behavior</a:t>
            </a:r>
          </a:p>
          <a:p>
            <a:pPr eaLnBrk="1" hangingPunct="1">
              <a:lnSpc>
                <a:spcPct val="90000"/>
              </a:lnSpc>
            </a:pPr>
            <a:r>
              <a:rPr lang="en-US" sz="2000" b="1" dirty="0" smtClean="0">
                <a:latin typeface="Arial" charset="0"/>
                <a:cs typeface="Arial" charset="0"/>
              </a:rPr>
              <a:t>175</a:t>
            </a:r>
            <a:r>
              <a:rPr lang="en-US" sz="2000" dirty="0" smtClean="0">
                <a:latin typeface="Arial" charset="0"/>
                <a:cs typeface="Arial" charset="0"/>
              </a:rPr>
              <a:t>  breakdown of cognitive processing</a:t>
            </a:r>
          </a:p>
          <a:p>
            <a:pPr lvl="2" eaLnBrk="1" hangingPunct="1">
              <a:lnSpc>
                <a:spcPct val="90000"/>
              </a:lnSpc>
            </a:pPr>
            <a:r>
              <a:rPr lang="en-US" sz="1800" dirty="0" smtClean="0">
                <a:latin typeface="Arial" charset="0"/>
                <a:cs typeface="Arial" charset="0"/>
              </a:rPr>
              <a:t>fore brain shuts down (judgment)</a:t>
            </a:r>
          </a:p>
          <a:p>
            <a:pPr lvl="2" eaLnBrk="1" hangingPunct="1">
              <a:lnSpc>
                <a:spcPct val="90000"/>
              </a:lnSpc>
            </a:pPr>
            <a:r>
              <a:rPr lang="en-US" sz="1800" dirty="0" smtClean="0">
                <a:latin typeface="Arial" charset="0"/>
                <a:cs typeface="Arial" charset="0"/>
              </a:rPr>
              <a:t>mid brain takes over (unconscious reactions)</a:t>
            </a:r>
          </a:p>
          <a:p>
            <a:pPr lvl="2" eaLnBrk="1" hangingPunct="1">
              <a:lnSpc>
                <a:spcPct val="90000"/>
              </a:lnSpc>
            </a:pPr>
            <a:r>
              <a:rPr lang="en-US" sz="1800" dirty="0" smtClean="0">
                <a:latin typeface="Arial" charset="0"/>
                <a:cs typeface="Arial" charset="0"/>
              </a:rPr>
              <a:t>vision more restricted</a:t>
            </a:r>
          </a:p>
          <a:p>
            <a:pPr eaLnBrk="1" hangingPunct="1">
              <a:lnSpc>
                <a:spcPct val="90000"/>
              </a:lnSpc>
            </a:pPr>
            <a:r>
              <a:rPr lang="en-US" sz="2000" dirty="0" smtClean="0">
                <a:latin typeface="Arial" charset="0"/>
                <a:cs typeface="Arial" charset="0"/>
              </a:rPr>
              <a:t> </a:t>
            </a:r>
            <a:r>
              <a:rPr lang="en-US" sz="2000" b="1" dirty="0" smtClean="0">
                <a:latin typeface="Arial" charset="0"/>
                <a:cs typeface="Arial" charset="0"/>
              </a:rPr>
              <a:t>&gt;175</a:t>
            </a:r>
            <a:r>
              <a:rPr lang="en-US" sz="2000" dirty="0" smtClean="0">
                <a:latin typeface="Arial" charset="0"/>
                <a:cs typeface="Arial" charset="0"/>
              </a:rPr>
              <a:t> physiological control non-essential </a:t>
            </a:r>
          </a:p>
          <a:p>
            <a:pPr lvl="2" eaLnBrk="1" hangingPunct="1">
              <a:lnSpc>
                <a:spcPct val="90000"/>
              </a:lnSpc>
            </a:pPr>
            <a:r>
              <a:rPr lang="en-US" sz="1800" dirty="0" smtClean="0">
                <a:latin typeface="Arial" charset="0"/>
                <a:cs typeface="Arial" charset="0"/>
              </a:rPr>
              <a:t>Blood is concentrated in the core muscles </a:t>
            </a:r>
          </a:p>
          <a:p>
            <a:pPr lvl="2" eaLnBrk="1" hangingPunct="1">
              <a:lnSpc>
                <a:spcPct val="90000"/>
              </a:lnSpc>
            </a:pPr>
            <a:r>
              <a:rPr lang="en-US" sz="1800" dirty="0" smtClean="0">
                <a:latin typeface="Arial" charset="0"/>
                <a:cs typeface="Arial" charset="0"/>
              </a:rPr>
              <a:t>clumsy and helpless</a:t>
            </a:r>
          </a:p>
          <a:p>
            <a:pPr lvl="2" eaLnBrk="1" hangingPunct="1">
              <a:lnSpc>
                <a:spcPct val="90000"/>
              </a:lnSpc>
            </a:pPr>
            <a:r>
              <a:rPr lang="en-US" sz="1800" dirty="0" smtClean="0">
                <a:latin typeface="Arial" charset="0"/>
                <a:cs typeface="Arial" charset="0"/>
              </a:rPr>
              <a:t>Motor reaction freeze</a:t>
            </a:r>
          </a:p>
          <a:p>
            <a:pPr eaLnBrk="1" hangingPunct="1">
              <a:lnSpc>
                <a:spcPct val="90000"/>
              </a:lnSpc>
            </a:pPr>
            <a:r>
              <a:rPr lang="en-US" sz="2400" dirty="0" smtClean="0">
                <a:latin typeface="Arial" charset="0"/>
                <a:cs typeface="Arial" charset="0"/>
              </a:rPr>
              <a:t>Solution --  Stress inoculation (SBT)</a:t>
            </a:r>
          </a:p>
          <a:p>
            <a:pPr eaLnBrk="1" hangingPunct="1">
              <a:lnSpc>
                <a:spcPct val="90000"/>
              </a:lnSpc>
            </a:pPr>
            <a:r>
              <a:rPr lang="en-US" sz="2400" dirty="0" smtClean="0">
                <a:latin typeface="Arial" charset="0"/>
                <a:cs typeface="Arial" charset="0"/>
              </a:rPr>
              <a:t>Adrenaline can raise heart rate in seconds.</a:t>
            </a:r>
          </a:p>
        </p:txBody>
      </p:sp>
      <p:pic>
        <p:nvPicPr>
          <p:cNvPr id="12292" name="Picture 6" descr="http://upload.wikimedia.org/wikipedia/commons/5/57/Heart_frontally_PD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1752600"/>
            <a:ext cx="1965325" cy="231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37436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animEffect transition="in" filter="dissolve">
                                      <p:cBhvr>
                                        <p:cTn id="7" dur="500"/>
                                        <p:tgtEl>
                                          <p:spTgt spid="11268">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268">
                                            <p:txEl>
                                              <p:pRg st="1" end="1"/>
                                            </p:txEl>
                                          </p:spTgt>
                                        </p:tgtEl>
                                        <p:attrNameLst>
                                          <p:attrName>style.visibility</p:attrName>
                                        </p:attrNameLst>
                                      </p:cBhvr>
                                      <p:to>
                                        <p:strVal val="visible"/>
                                      </p:to>
                                    </p:set>
                                    <p:animEffect transition="in" filter="dissolve">
                                      <p:cBhvr>
                                        <p:cTn id="10" dur="500"/>
                                        <p:tgtEl>
                                          <p:spTgt spid="11268">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1268">
                                            <p:txEl>
                                              <p:pRg st="2" end="2"/>
                                            </p:txEl>
                                          </p:spTgt>
                                        </p:tgtEl>
                                        <p:attrNameLst>
                                          <p:attrName>style.visibility</p:attrName>
                                        </p:attrNameLst>
                                      </p:cBhvr>
                                      <p:to>
                                        <p:strVal val="visible"/>
                                      </p:to>
                                    </p:set>
                                    <p:animEffect transition="in" filter="dissolve">
                                      <p:cBhvr>
                                        <p:cTn id="15" dur="500"/>
                                        <p:tgtEl>
                                          <p:spTgt spid="11268">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1268">
                                            <p:txEl>
                                              <p:pRg st="3" end="3"/>
                                            </p:txEl>
                                          </p:spTgt>
                                        </p:tgtEl>
                                        <p:attrNameLst>
                                          <p:attrName>style.visibility</p:attrName>
                                        </p:attrNameLst>
                                      </p:cBhvr>
                                      <p:to>
                                        <p:strVal val="visible"/>
                                      </p:to>
                                    </p:set>
                                    <p:animEffect transition="in" filter="dissolve">
                                      <p:cBhvr>
                                        <p:cTn id="18" dur="500"/>
                                        <p:tgtEl>
                                          <p:spTgt spid="11268">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1268">
                                            <p:txEl>
                                              <p:pRg st="4" end="4"/>
                                            </p:txEl>
                                          </p:spTgt>
                                        </p:tgtEl>
                                        <p:attrNameLst>
                                          <p:attrName>style.visibility</p:attrName>
                                        </p:attrNameLst>
                                      </p:cBhvr>
                                      <p:to>
                                        <p:strVal val="visible"/>
                                      </p:to>
                                    </p:set>
                                    <p:animEffect transition="in" filter="dissolve">
                                      <p:cBhvr>
                                        <p:cTn id="21" dur="500"/>
                                        <p:tgtEl>
                                          <p:spTgt spid="11268">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1268">
                                            <p:txEl>
                                              <p:pRg st="5" end="5"/>
                                            </p:txEl>
                                          </p:spTgt>
                                        </p:tgtEl>
                                        <p:attrNameLst>
                                          <p:attrName>style.visibility</p:attrName>
                                        </p:attrNameLst>
                                      </p:cBhvr>
                                      <p:to>
                                        <p:strVal val="visible"/>
                                      </p:to>
                                    </p:set>
                                    <p:animEffect transition="in" filter="dissolve">
                                      <p:cBhvr>
                                        <p:cTn id="24" dur="500"/>
                                        <p:tgtEl>
                                          <p:spTgt spid="11268">
                                            <p:txEl>
                                              <p:pRg st="5" end="5"/>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1268">
                                            <p:txEl>
                                              <p:pRg st="6" end="6"/>
                                            </p:txEl>
                                          </p:spTgt>
                                        </p:tgtEl>
                                        <p:attrNameLst>
                                          <p:attrName>style.visibility</p:attrName>
                                        </p:attrNameLst>
                                      </p:cBhvr>
                                      <p:to>
                                        <p:strVal val="visible"/>
                                      </p:to>
                                    </p:set>
                                    <p:animEffect transition="in" filter="dissolve">
                                      <p:cBhvr>
                                        <p:cTn id="29" dur="500"/>
                                        <p:tgtEl>
                                          <p:spTgt spid="11268">
                                            <p:txEl>
                                              <p:pRg st="6" end="6"/>
                                            </p:txEl>
                                          </p:spTgt>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1268">
                                            <p:txEl>
                                              <p:pRg st="7" end="7"/>
                                            </p:txEl>
                                          </p:spTgt>
                                        </p:tgtEl>
                                        <p:attrNameLst>
                                          <p:attrName>style.visibility</p:attrName>
                                        </p:attrNameLst>
                                      </p:cBhvr>
                                      <p:to>
                                        <p:strVal val="visible"/>
                                      </p:to>
                                    </p:set>
                                    <p:animEffect transition="in" filter="dissolve">
                                      <p:cBhvr>
                                        <p:cTn id="32" dur="500"/>
                                        <p:tgtEl>
                                          <p:spTgt spid="11268">
                                            <p:txEl>
                                              <p:pRg st="7" end="7"/>
                                            </p:tx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1268">
                                            <p:txEl>
                                              <p:pRg st="8" end="8"/>
                                            </p:txEl>
                                          </p:spTgt>
                                        </p:tgtEl>
                                        <p:attrNameLst>
                                          <p:attrName>style.visibility</p:attrName>
                                        </p:attrNameLst>
                                      </p:cBhvr>
                                      <p:to>
                                        <p:strVal val="visible"/>
                                      </p:to>
                                    </p:set>
                                    <p:animEffect transition="in" filter="dissolve">
                                      <p:cBhvr>
                                        <p:cTn id="35" dur="500"/>
                                        <p:tgtEl>
                                          <p:spTgt spid="11268">
                                            <p:txEl>
                                              <p:pRg st="8" end="8"/>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1268">
                                            <p:txEl>
                                              <p:pRg st="9" end="9"/>
                                            </p:txEl>
                                          </p:spTgt>
                                        </p:tgtEl>
                                        <p:attrNameLst>
                                          <p:attrName>style.visibility</p:attrName>
                                        </p:attrNameLst>
                                      </p:cBhvr>
                                      <p:to>
                                        <p:strVal val="visible"/>
                                      </p:to>
                                    </p:set>
                                    <p:animEffect transition="in" filter="dissolve">
                                      <p:cBhvr>
                                        <p:cTn id="38" dur="500"/>
                                        <p:tgtEl>
                                          <p:spTgt spid="11268">
                                            <p:txEl>
                                              <p:pRg st="9" end="9"/>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1268">
                                            <p:txEl>
                                              <p:pRg st="10" end="10"/>
                                            </p:txEl>
                                          </p:spTgt>
                                        </p:tgtEl>
                                        <p:attrNameLst>
                                          <p:attrName>style.visibility</p:attrName>
                                        </p:attrNameLst>
                                      </p:cBhvr>
                                      <p:to>
                                        <p:strVal val="visible"/>
                                      </p:to>
                                    </p:set>
                                    <p:animEffect transition="in" filter="dissolve">
                                      <p:cBhvr>
                                        <p:cTn id="43" dur="500"/>
                                        <p:tgtEl>
                                          <p:spTgt spid="11268">
                                            <p:txEl>
                                              <p:pRg st="10" end="10"/>
                                            </p:txEl>
                                          </p:spTgt>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1268">
                                            <p:txEl>
                                              <p:pRg st="11" end="11"/>
                                            </p:txEl>
                                          </p:spTgt>
                                        </p:tgtEl>
                                        <p:attrNameLst>
                                          <p:attrName>style.visibility</p:attrName>
                                        </p:attrNameLst>
                                      </p:cBhvr>
                                      <p:to>
                                        <p:strVal val="visible"/>
                                      </p:to>
                                    </p:set>
                                    <p:animEffect transition="in" filter="dissolve">
                                      <p:cBhvr>
                                        <p:cTn id="46" dur="500"/>
                                        <p:tgtEl>
                                          <p:spTgt spid="11268">
                                            <p:txEl>
                                              <p:pRg st="11" end="11"/>
                                            </p:txEl>
                                          </p:spTgt>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1268">
                                            <p:txEl>
                                              <p:pRg st="12" end="12"/>
                                            </p:txEl>
                                          </p:spTgt>
                                        </p:tgtEl>
                                        <p:attrNameLst>
                                          <p:attrName>style.visibility</p:attrName>
                                        </p:attrNameLst>
                                      </p:cBhvr>
                                      <p:to>
                                        <p:strVal val="visible"/>
                                      </p:to>
                                    </p:set>
                                    <p:animEffect transition="in" filter="dissolve">
                                      <p:cBhvr>
                                        <p:cTn id="49" dur="500"/>
                                        <p:tgtEl>
                                          <p:spTgt spid="11268">
                                            <p:txEl>
                                              <p:pRg st="12" end="12"/>
                                            </p:txEl>
                                          </p:spTgt>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1268">
                                            <p:txEl>
                                              <p:pRg st="13" end="13"/>
                                            </p:txEl>
                                          </p:spTgt>
                                        </p:tgtEl>
                                        <p:attrNameLst>
                                          <p:attrName>style.visibility</p:attrName>
                                        </p:attrNameLst>
                                      </p:cBhvr>
                                      <p:to>
                                        <p:strVal val="visible"/>
                                      </p:to>
                                    </p:set>
                                    <p:animEffect transition="in" filter="dissolve">
                                      <p:cBhvr>
                                        <p:cTn id="52" dur="500"/>
                                        <p:tgtEl>
                                          <p:spTgt spid="11268">
                                            <p:txEl>
                                              <p:pRg st="13" end="13"/>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1268">
                                            <p:txEl>
                                              <p:pRg st="14" end="14"/>
                                            </p:txEl>
                                          </p:spTgt>
                                        </p:tgtEl>
                                        <p:attrNameLst>
                                          <p:attrName>style.visibility</p:attrName>
                                        </p:attrNameLst>
                                      </p:cBhvr>
                                      <p:to>
                                        <p:strVal val="visible"/>
                                      </p:to>
                                    </p:set>
                                    <p:animEffect transition="in" filter="dissolve">
                                      <p:cBhvr>
                                        <p:cTn id="57" dur="500"/>
                                        <p:tgtEl>
                                          <p:spTgt spid="11268">
                                            <p:txEl>
                                              <p:pRg st="14" end="1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1268">
                                            <p:txEl>
                                              <p:pRg st="15" end="15"/>
                                            </p:txEl>
                                          </p:spTgt>
                                        </p:tgtEl>
                                        <p:attrNameLst>
                                          <p:attrName>style.visibility</p:attrName>
                                        </p:attrNameLst>
                                      </p:cBhvr>
                                      <p:to>
                                        <p:strVal val="visible"/>
                                      </p:to>
                                    </p:set>
                                    <p:animEffect transition="in" filter="dissolve">
                                      <p:cBhvr>
                                        <p:cTn id="62" dur="500"/>
                                        <p:tgtEl>
                                          <p:spTgt spid="11268">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Stress Management</a:t>
            </a:r>
            <a:br>
              <a:rPr lang="en-CA" dirty="0" smtClean="0"/>
            </a:br>
            <a:r>
              <a:rPr lang="en-CA" sz="3100" dirty="0" smtClean="0">
                <a:solidFill>
                  <a:srgbClr val="FF0000"/>
                </a:solidFill>
              </a:rPr>
              <a:t>Stress Indicators</a:t>
            </a:r>
            <a:endParaRPr lang="en-CA" sz="3100" dirty="0">
              <a:solidFill>
                <a:srgbClr val="FF0000"/>
              </a:solidFill>
            </a:endParaRPr>
          </a:p>
        </p:txBody>
      </p:sp>
      <p:sp>
        <p:nvSpPr>
          <p:cNvPr id="3" name="Content Placeholder 2"/>
          <p:cNvSpPr>
            <a:spLocks noGrp="1"/>
          </p:cNvSpPr>
          <p:nvPr>
            <p:ph idx="1"/>
          </p:nvPr>
        </p:nvSpPr>
        <p:spPr/>
        <p:txBody>
          <a:bodyPr/>
          <a:lstStyle/>
          <a:p>
            <a:r>
              <a:rPr lang="en-CA" dirty="0" smtClean="0"/>
              <a:t>Heart rate increases</a:t>
            </a:r>
          </a:p>
          <a:p>
            <a:r>
              <a:rPr lang="en-CA" dirty="0" smtClean="0"/>
              <a:t>Start to push on both rudder pedals</a:t>
            </a:r>
          </a:p>
          <a:p>
            <a:r>
              <a:rPr lang="en-CA" dirty="0" smtClean="0"/>
              <a:t>Start to grip stick firmly</a:t>
            </a:r>
          </a:p>
          <a:p>
            <a:r>
              <a:rPr lang="en-CA" dirty="0" smtClean="0"/>
              <a:t>Breath holding</a:t>
            </a:r>
          </a:p>
          <a:p>
            <a:r>
              <a:rPr lang="en-CA" dirty="0" smtClean="0"/>
              <a:t>Difficulty thinking, aggressiveness</a:t>
            </a:r>
          </a:p>
          <a:p>
            <a:r>
              <a:rPr lang="en-CA" dirty="0" smtClean="0"/>
              <a:t>Tunnel vision, no thinking</a:t>
            </a:r>
          </a:p>
          <a:p>
            <a:r>
              <a:rPr lang="en-CA" dirty="0" smtClean="0"/>
              <a:t>Inability to move</a:t>
            </a:r>
          </a:p>
          <a:p>
            <a:endParaRPr lang="en-CA" dirty="0" smtClean="0"/>
          </a:p>
          <a:p>
            <a:endParaRPr lang="en-CA" dirty="0"/>
          </a:p>
        </p:txBody>
      </p:sp>
    </p:spTree>
    <p:extLst>
      <p:ext uri="{BB962C8B-B14F-4D97-AF65-F5344CB8AC3E}">
        <p14:creationId xmlns:p14="http://schemas.microsoft.com/office/powerpoint/2010/main" val="1919807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447165" y="704850"/>
            <a:ext cx="6249670" cy="5448300"/>
          </a:xfrm>
          <a:prstGeom prst="rect">
            <a:avLst/>
          </a:prstGeom>
        </p:spPr>
      </p:pic>
      <p:sp>
        <p:nvSpPr>
          <p:cNvPr id="2" name="TextBox 1"/>
          <p:cNvSpPr txBox="1"/>
          <p:nvPr/>
        </p:nvSpPr>
        <p:spPr>
          <a:xfrm>
            <a:off x="323528" y="332657"/>
            <a:ext cx="7992888" cy="369332"/>
          </a:xfrm>
          <a:prstGeom prst="rect">
            <a:avLst/>
          </a:prstGeom>
          <a:noFill/>
        </p:spPr>
        <p:txBody>
          <a:bodyPr wrap="square" rtlCol="0">
            <a:spAutoFit/>
          </a:bodyPr>
          <a:lstStyle/>
          <a:p>
            <a:r>
              <a:rPr lang="en-CA" dirty="0" smtClean="0"/>
              <a:t>Have you seen this? The aim is recognize accumulative effects and potential risks</a:t>
            </a:r>
            <a:endParaRPr lang="en-CA" dirty="0"/>
          </a:p>
        </p:txBody>
      </p:sp>
    </p:spTree>
    <p:extLst>
      <p:ext uri="{BB962C8B-B14F-4D97-AF65-F5344CB8AC3E}">
        <p14:creationId xmlns:p14="http://schemas.microsoft.com/office/powerpoint/2010/main" val="29393334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Stress Reaction Countermeasures</a:t>
            </a:r>
            <a:endParaRPr lang="en-CA" dirty="0"/>
          </a:p>
        </p:txBody>
      </p:sp>
      <p:sp>
        <p:nvSpPr>
          <p:cNvPr id="3" name="Content Placeholder 2"/>
          <p:cNvSpPr>
            <a:spLocks noGrp="1"/>
          </p:cNvSpPr>
          <p:nvPr>
            <p:ph idx="1"/>
          </p:nvPr>
        </p:nvSpPr>
        <p:spPr/>
        <p:txBody>
          <a:bodyPr/>
          <a:lstStyle/>
          <a:p>
            <a:r>
              <a:rPr lang="en-CA" dirty="0" smtClean="0"/>
              <a:t>Scenario Based Training – Have a plan</a:t>
            </a:r>
          </a:p>
          <a:p>
            <a:r>
              <a:rPr lang="en-CA" dirty="0" smtClean="0"/>
              <a:t>Risk analysis of your level of stress</a:t>
            </a:r>
          </a:p>
          <a:p>
            <a:r>
              <a:rPr lang="en-CA" dirty="0" smtClean="0"/>
              <a:t>Force yourself to breath and relax</a:t>
            </a:r>
          </a:p>
          <a:p>
            <a:r>
              <a:rPr lang="en-CA" dirty="0" smtClean="0"/>
              <a:t>Take feet off pedals momentarily and relax muscles if possible</a:t>
            </a:r>
          </a:p>
          <a:p>
            <a:r>
              <a:rPr lang="en-CA" dirty="0" smtClean="0"/>
              <a:t>Relax grip on stick and try to slow heart rate</a:t>
            </a:r>
          </a:p>
          <a:p>
            <a:r>
              <a:rPr lang="en-CA" dirty="0" smtClean="0"/>
              <a:t>Fall back on training and use SOAR technique or P₃</a:t>
            </a:r>
          </a:p>
          <a:p>
            <a:r>
              <a:rPr lang="en-CA" dirty="0" smtClean="0"/>
              <a:t>Primary rule - </a:t>
            </a:r>
            <a:r>
              <a:rPr lang="en-CA" b="1" dirty="0" smtClean="0"/>
              <a:t>fly the airplane</a:t>
            </a:r>
          </a:p>
          <a:p>
            <a:r>
              <a:rPr lang="en-CA" dirty="0" smtClean="0"/>
              <a:t>Try using Bio feedback device to measure stress reaction (EDS, Pulse oximeter, pedal sensors/buzzer)</a:t>
            </a:r>
            <a:endParaRPr lang="en-CA" dirty="0"/>
          </a:p>
        </p:txBody>
      </p:sp>
    </p:spTree>
    <p:extLst>
      <p:ext uri="{BB962C8B-B14F-4D97-AF65-F5344CB8AC3E}">
        <p14:creationId xmlns:p14="http://schemas.microsoft.com/office/powerpoint/2010/main" val="110595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Stress Reaction Countermeasures</a:t>
            </a:r>
            <a:endParaRPr lang="en-CA" dirty="0"/>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628800"/>
            <a:ext cx="5372850" cy="3219900"/>
          </a:xfrm>
          <a:prstGeom prst="rect">
            <a:avLst/>
          </a:prstGeom>
        </p:spPr>
      </p:pic>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44" y="3753195"/>
            <a:ext cx="3439005" cy="2162477"/>
          </a:xfrm>
          <a:prstGeom prst="rect">
            <a:avLst/>
          </a:prstGeom>
        </p:spPr>
      </p:pic>
      <p:sp>
        <p:nvSpPr>
          <p:cNvPr id="5" name="TextBox 4"/>
          <p:cNvSpPr txBox="1"/>
          <p:nvPr/>
        </p:nvSpPr>
        <p:spPr>
          <a:xfrm>
            <a:off x="899592" y="6237312"/>
            <a:ext cx="6984776" cy="646331"/>
          </a:xfrm>
          <a:prstGeom prst="rect">
            <a:avLst/>
          </a:prstGeom>
          <a:noFill/>
        </p:spPr>
        <p:txBody>
          <a:bodyPr wrap="square" rtlCol="0">
            <a:spAutoFit/>
          </a:bodyPr>
          <a:lstStyle/>
          <a:p>
            <a:r>
              <a:rPr lang="en-CA" dirty="0">
                <a:hlinkClick r:id="rId4"/>
              </a:rPr>
              <a:t>https://</a:t>
            </a:r>
            <a:r>
              <a:rPr lang="en-CA" dirty="0" smtClean="0">
                <a:hlinkClick r:id="rId4"/>
              </a:rPr>
              <a:t>www.faasafety.gov/files/gslac/courses/content/28/200/3P%20Risk%20Management%20Process.pdf</a:t>
            </a:r>
            <a:r>
              <a:rPr lang="en-CA" dirty="0" smtClean="0"/>
              <a:t> </a:t>
            </a:r>
            <a:endParaRPr lang="en-CA" dirty="0"/>
          </a:p>
        </p:txBody>
      </p:sp>
      <p:sp>
        <p:nvSpPr>
          <p:cNvPr id="6" name="TextBox 5"/>
          <p:cNvSpPr txBox="1"/>
          <p:nvPr/>
        </p:nvSpPr>
        <p:spPr>
          <a:xfrm>
            <a:off x="6004788" y="1628800"/>
            <a:ext cx="2311628" cy="369332"/>
          </a:xfrm>
          <a:prstGeom prst="rect">
            <a:avLst/>
          </a:prstGeom>
          <a:noFill/>
        </p:spPr>
        <p:txBody>
          <a:bodyPr wrap="square" rtlCol="0">
            <a:spAutoFit/>
          </a:bodyPr>
          <a:lstStyle/>
          <a:p>
            <a:r>
              <a:rPr lang="en-CA" dirty="0" smtClean="0"/>
              <a:t>Similar to SOAR model</a:t>
            </a:r>
            <a:endParaRPr lang="en-CA" dirty="0"/>
          </a:p>
        </p:txBody>
      </p:sp>
    </p:spTree>
    <p:extLst>
      <p:ext uri="{BB962C8B-B14F-4D97-AF65-F5344CB8AC3E}">
        <p14:creationId xmlns:p14="http://schemas.microsoft.com/office/powerpoint/2010/main" val="28532786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389" y="575864"/>
            <a:ext cx="7497222" cy="5706272"/>
          </a:xfrm>
          <a:prstGeom prst="rect">
            <a:avLst/>
          </a:prstGeom>
        </p:spPr>
      </p:pic>
      <p:sp>
        <p:nvSpPr>
          <p:cNvPr id="2" name="TextBox 1"/>
          <p:cNvSpPr txBox="1"/>
          <p:nvPr/>
        </p:nvSpPr>
        <p:spPr>
          <a:xfrm>
            <a:off x="395536" y="188641"/>
            <a:ext cx="7925075" cy="369332"/>
          </a:xfrm>
          <a:prstGeom prst="rect">
            <a:avLst/>
          </a:prstGeom>
          <a:noFill/>
        </p:spPr>
        <p:txBody>
          <a:bodyPr wrap="square" rtlCol="0">
            <a:spAutoFit/>
          </a:bodyPr>
          <a:lstStyle/>
          <a:p>
            <a:r>
              <a:rPr lang="en-CA" dirty="0" smtClean="0"/>
              <a:t>Have you seen this flyer? Why do gliders spin? Can a spin occur without rudder?</a:t>
            </a:r>
            <a:endParaRPr lang="en-CA" dirty="0"/>
          </a:p>
        </p:txBody>
      </p:sp>
    </p:spTree>
    <p:extLst>
      <p:ext uri="{BB962C8B-B14F-4D97-AF65-F5344CB8AC3E}">
        <p14:creationId xmlns:p14="http://schemas.microsoft.com/office/powerpoint/2010/main" val="39425291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862" y="571101"/>
            <a:ext cx="7516275" cy="5715798"/>
          </a:xfrm>
          <a:prstGeom prst="rect">
            <a:avLst/>
          </a:prstGeom>
        </p:spPr>
      </p:pic>
    </p:spTree>
    <p:extLst>
      <p:ext uri="{BB962C8B-B14F-4D97-AF65-F5344CB8AC3E}">
        <p14:creationId xmlns:p14="http://schemas.microsoft.com/office/powerpoint/2010/main" val="17895639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Flight Exercises</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Flight 1 - Aero tow above 1000’ rotor type slack tow recoveries lateral &amp; vertical (no airbrake); off tow 360 turns no elevator, or rudder, or ailerons; covered airspeed by attitude/sound; sim rope break recovery; overshoot recovery exercise.</a:t>
            </a:r>
          </a:p>
          <a:p>
            <a:r>
              <a:rPr lang="en-CA" dirty="0" smtClean="0"/>
              <a:t>If strong wind practice illusions created by drift by S turns crosswind at low key 600’ before overshoot exercise.</a:t>
            </a:r>
          </a:p>
          <a:p>
            <a:r>
              <a:rPr lang="en-CA" dirty="0" smtClean="0"/>
              <a:t>Flight 2 – practice sideslip on tow to adjust lateral position, spin exercises and simulated high sink at high key, practice avoiding obstacle on landing with side slips after rotation.</a:t>
            </a:r>
          </a:p>
          <a:p>
            <a:r>
              <a:rPr lang="en-CA" dirty="0" smtClean="0"/>
              <a:t>Flight 3 – Practice lateral slipping on take off to keep position, spin exercises and covered ASI for landing</a:t>
            </a:r>
          </a:p>
          <a:p>
            <a:r>
              <a:rPr lang="en-CA" dirty="0" smtClean="0"/>
              <a:t>Flight 4 – Rope break on lift off, land straight ahead</a:t>
            </a:r>
          </a:p>
          <a:p>
            <a:r>
              <a:rPr lang="en-CA" dirty="0" smtClean="0"/>
              <a:t>Flight 5 – Rope break at circuit height and 600’ with modified circuit</a:t>
            </a:r>
          </a:p>
          <a:p>
            <a:r>
              <a:rPr lang="en-CA" dirty="0" smtClean="0"/>
              <a:t>Flight 6 – Rope break at 300’ (200’ for experienced pilots &amp; modern glider possible if good speed management)</a:t>
            </a:r>
          </a:p>
          <a:p>
            <a:r>
              <a:rPr lang="en-CA" dirty="0" smtClean="0"/>
              <a:t>Flight 7 – Spins, Begin spiral, no airbrake landing</a:t>
            </a:r>
          </a:p>
          <a:p>
            <a:r>
              <a:rPr lang="en-CA" dirty="0" smtClean="0"/>
              <a:t>Flight 8 – off field landing planning and execution</a:t>
            </a:r>
            <a:endParaRPr lang="en-CA" dirty="0"/>
          </a:p>
        </p:txBody>
      </p:sp>
    </p:spTree>
    <p:extLst>
      <p:ext uri="{BB962C8B-B14F-4D97-AF65-F5344CB8AC3E}">
        <p14:creationId xmlns:p14="http://schemas.microsoft.com/office/powerpoint/2010/main" val="2067860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CONTENT</a:t>
            </a:r>
            <a:endParaRPr lang="en-CA" dirty="0"/>
          </a:p>
        </p:txBody>
      </p:sp>
      <p:sp>
        <p:nvSpPr>
          <p:cNvPr id="3" name="Rectangle 2"/>
          <p:cNvSpPr/>
          <p:nvPr/>
        </p:nvSpPr>
        <p:spPr>
          <a:xfrm>
            <a:off x="827584" y="1268760"/>
            <a:ext cx="7434064" cy="5632311"/>
          </a:xfrm>
          <a:prstGeom prst="rect">
            <a:avLst/>
          </a:prstGeom>
        </p:spPr>
        <p:txBody>
          <a:bodyPr wrap="square">
            <a:spAutoFit/>
          </a:bodyPr>
          <a:lstStyle/>
          <a:p>
            <a:r>
              <a:rPr lang="en-CA" dirty="0" smtClean="0"/>
              <a:t>A </a:t>
            </a:r>
            <a:r>
              <a:rPr lang="en-CA" dirty="0"/>
              <a:t>- Discussions – Theory and scenarios in </a:t>
            </a:r>
            <a:r>
              <a:rPr lang="en-CA" dirty="0" smtClean="0"/>
              <a:t>emergencies</a:t>
            </a:r>
          </a:p>
          <a:p>
            <a:pPr marL="285750" indent="-285750">
              <a:buFont typeface="Arial" panose="020B0604020202020204" pitchFamily="34" charset="0"/>
              <a:buChar char="•"/>
            </a:pPr>
            <a:r>
              <a:rPr lang="en-CA" dirty="0" smtClean="0"/>
              <a:t>Airmanship &amp; safety Culture</a:t>
            </a:r>
          </a:p>
          <a:p>
            <a:pPr marL="285750" indent="-285750">
              <a:buFont typeface="Arial" panose="020B0604020202020204" pitchFamily="34" charset="0"/>
              <a:buChar char="•"/>
            </a:pPr>
            <a:r>
              <a:rPr lang="en-CA" dirty="0" smtClean="0"/>
              <a:t>Off </a:t>
            </a:r>
            <a:r>
              <a:rPr lang="en-CA" dirty="0"/>
              <a:t>field landing techniques to avoid common accidents </a:t>
            </a:r>
            <a:r>
              <a:rPr lang="en-CA" dirty="0" smtClean="0"/>
              <a:t>and </a:t>
            </a:r>
            <a:r>
              <a:rPr lang="en-CA" dirty="0"/>
              <a:t>overshoot protection </a:t>
            </a:r>
          </a:p>
          <a:p>
            <a:pPr marL="285750" indent="-285750">
              <a:buFont typeface="Arial" panose="020B0604020202020204" pitchFamily="34" charset="0"/>
              <a:buChar char="•"/>
            </a:pPr>
            <a:r>
              <a:rPr lang="en-CA" dirty="0"/>
              <a:t>Common approach spin scenarios – after rope break, turns with tail winds, stretching glides, wind shears, overshooting centerline, pear turn (videos), quick reversals </a:t>
            </a:r>
          </a:p>
          <a:p>
            <a:pPr marL="285750" indent="-285750">
              <a:buFont typeface="Arial" panose="020B0604020202020204" pitchFamily="34" charset="0"/>
              <a:buChar char="•"/>
            </a:pPr>
            <a:r>
              <a:rPr lang="en-CA" dirty="0"/>
              <a:t>Flying Flapped </a:t>
            </a:r>
            <a:r>
              <a:rPr lang="en-CA" dirty="0" smtClean="0"/>
              <a:t>gliders – windy conditions</a:t>
            </a:r>
          </a:p>
          <a:p>
            <a:pPr marL="285750" indent="-285750">
              <a:buFont typeface="Arial" panose="020B0604020202020204" pitchFamily="34" charset="0"/>
              <a:buChar char="•"/>
            </a:pPr>
            <a:r>
              <a:rPr lang="en-CA" dirty="0" smtClean="0"/>
              <a:t>Ground loops</a:t>
            </a:r>
            <a:endParaRPr lang="en-CA" dirty="0"/>
          </a:p>
          <a:p>
            <a:pPr marL="285750" indent="-285750">
              <a:buFont typeface="Arial" panose="020B0604020202020204" pitchFamily="34" charset="0"/>
              <a:buChar char="•"/>
            </a:pPr>
            <a:r>
              <a:rPr lang="en-CA" dirty="0"/>
              <a:t>Tow plane upset scenarios including top ten reasons to release </a:t>
            </a:r>
          </a:p>
          <a:p>
            <a:pPr marL="285750" indent="-285750">
              <a:buFont typeface="Arial" panose="020B0604020202020204" pitchFamily="34" charset="0"/>
              <a:buChar char="•"/>
            </a:pPr>
            <a:r>
              <a:rPr lang="en-CA" dirty="0"/>
              <a:t>Stress Management – cause, detection, prevention </a:t>
            </a:r>
          </a:p>
          <a:p>
            <a:pPr marL="285750" indent="-285750">
              <a:buFont typeface="Arial" panose="020B0604020202020204" pitchFamily="34" charset="0"/>
              <a:buChar char="•"/>
            </a:pPr>
            <a:r>
              <a:rPr lang="en-CA" dirty="0"/>
              <a:t>Collision avoidance ,visual limitations, high risk scenarios and PowerFLARM effective use </a:t>
            </a:r>
          </a:p>
          <a:p>
            <a:pPr marL="285750" indent="-285750">
              <a:buFont typeface="Arial" panose="020B0604020202020204" pitchFamily="34" charset="0"/>
              <a:buChar char="•"/>
            </a:pPr>
            <a:r>
              <a:rPr lang="en-CA" dirty="0"/>
              <a:t>Human Factors scenarios – analysis and mitigation P3 and using “PAVE” </a:t>
            </a:r>
          </a:p>
          <a:p>
            <a:pPr marL="285750" indent="-285750">
              <a:buFont typeface="Arial" panose="020B0604020202020204" pitchFamily="34" charset="0"/>
              <a:buChar char="•"/>
            </a:pPr>
            <a:r>
              <a:rPr lang="en-CA" dirty="0"/>
              <a:t>Mountain Flying – hazards and techniques </a:t>
            </a:r>
          </a:p>
          <a:p>
            <a:pPr marL="285750" indent="-285750">
              <a:buFont typeface="Arial" panose="020B0604020202020204" pitchFamily="34" charset="0"/>
              <a:buChar char="•"/>
            </a:pPr>
            <a:r>
              <a:rPr lang="en-CA" dirty="0"/>
              <a:t>“Is your glider fit for flight” – BGA brochure review cause and prevention PCC, CAC </a:t>
            </a:r>
          </a:p>
          <a:p>
            <a:pPr marL="285750" indent="-285750">
              <a:buFont typeface="Arial" panose="020B0604020202020204" pitchFamily="34" charset="0"/>
              <a:buChar char="•"/>
            </a:pPr>
            <a:r>
              <a:rPr lang="en-CA" dirty="0"/>
              <a:t>Cloud flying techniques for gliders </a:t>
            </a:r>
          </a:p>
          <a:p>
            <a:pPr marL="285750" indent="-285750">
              <a:buFont typeface="Arial" panose="020B0604020202020204" pitchFamily="34" charset="0"/>
              <a:buChar char="•"/>
            </a:pPr>
            <a:r>
              <a:rPr lang="en-CA" dirty="0"/>
              <a:t>Systems approach to safety </a:t>
            </a:r>
          </a:p>
          <a:p>
            <a:pPr marL="285750" indent="-285750">
              <a:buFont typeface="Arial" panose="020B0604020202020204" pitchFamily="34" charset="0"/>
              <a:buChar char="•"/>
            </a:pPr>
            <a:r>
              <a:rPr lang="en-CA" dirty="0"/>
              <a:t>Local Issues</a:t>
            </a:r>
          </a:p>
        </p:txBody>
      </p:sp>
    </p:spTree>
    <p:extLst>
      <p:ext uri="{BB962C8B-B14F-4D97-AF65-F5344CB8AC3E}">
        <p14:creationId xmlns:p14="http://schemas.microsoft.com/office/powerpoint/2010/main" val="31879350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Collision Avoidance</a:t>
            </a:r>
            <a:endParaRPr lang="en-CA"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412776"/>
            <a:ext cx="5760640" cy="5153676"/>
          </a:xfrm>
          <a:prstGeom prst="rect">
            <a:avLst/>
          </a:prstGeom>
        </p:spPr>
      </p:pic>
      <p:sp>
        <p:nvSpPr>
          <p:cNvPr id="5" name="Rectangle 4"/>
          <p:cNvSpPr/>
          <p:nvPr/>
        </p:nvSpPr>
        <p:spPr>
          <a:xfrm>
            <a:off x="2483768" y="3789040"/>
            <a:ext cx="2448272" cy="200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93410">
            <a:off x="6626116" y="4105663"/>
            <a:ext cx="1000783" cy="300235"/>
          </a:xfrm>
          <a:prstGeom prst="rect">
            <a:avLst/>
          </a:prstGeom>
        </p:spPr>
      </p:pic>
      <p:sp>
        <p:nvSpPr>
          <p:cNvPr id="7" name="Rectangle 6"/>
          <p:cNvSpPr/>
          <p:nvPr/>
        </p:nvSpPr>
        <p:spPr>
          <a:xfrm>
            <a:off x="7126507" y="4365104"/>
            <a:ext cx="397821" cy="3932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9347578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PowerFLARM</a:t>
            </a:r>
            <a:r>
              <a:rPr lang="en-CA" dirty="0" smtClean="0"/>
              <a:t> Display</a:t>
            </a:r>
            <a:endParaRPr lang="en-CA" dirty="0"/>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708920"/>
            <a:ext cx="8655158" cy="3663286"/>
          </a:xfrm>
          <a:prstGeom prst="rect">
            <a:avLst/>
          </a:prstGeom>
        </p:spPr>
      </p:pic>
      <p:sp>
        <p:nvSpPr>
          <p:cNvPr id="4" name="TextBox 3"/>
          <p:cNvSpPr txBox="1"/>
          <p:nvPr/>
        </p:nvSpPr>
        <p:spPr>
          <a:xfrm>
            <a:off x="971600" y="6372206"/>
            <a:ext cx="5328592" cy="369332"/>
          </a:xfrm>
          <a:prstGeom prst="rect">
            <a:avLst/>
          </a:prstGeom>
          <a:noFill/>
        </p:spPr>
        <p:txBody>
          <a:bodyPr wrap="square" rtlCol="0">
            <a:spAutoFit/>
          </a:bodyPr>
          <a:lstStyle/>
          <a:p>
            <a:r>
              <a:rPr lang="en-CA" dirty="0" smtClean="0"/>
              <a:t>Source is from Cumulus Soaring web site</a:t>
            </a:r>
            <a:endParaRPr lang="en-CA" dirty="0"/>
          </a:p>
        </p:txBody>
      </p:sp>
    </p:spTree>
    <p:extLst>
      <p:ext uri="{BB962C8B-B14F-4D97-AF65-F5344CB8AC3E}">
        <p14:creationId xmlns:p14="http://schemas.microsoft.com/office/powerpoint/2010/main" val="37483605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PowerFLARM</a:t>
            </a:r>
            <a:r>
              <a:rPr lang="en-CA" dirty="0" smtClean="0"/>
              <a:t> DRILLS</a:t>
            </a:r>
            <a:endParaRPr lang="en-CA" dirty="0"/>
          </a:p>
        </p:txBody>
      </p:sp>
      <p:sp>
        <p:nvSpPr>
          <p:cNvPr id="5" name="Rectangle 4"/>
          <p:cNvSpPr/>
          <p:nvPr/>
        </p:nvSpPr>
        <p:spPr>
          <a:xfrm>
            <a:off x="395536" y="1268760"/>
            <a:ext cx="8352928" cy="54006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buFont typeface="+mj-lt"/>
              <a:buAutoNum type="arabicPeriod"/>
            </a:pPr>
            <a:r>
              <a:rPr lang="en-CA" sz="1600" dirty="0" smtClean="0">
                <a:solidFill>
                  <a:schemeClr val="tx1"/>
                </a:solidFill>
              </a:rPr>
              <a:t>Never </a:t>
            </a:r>
            <a:r>
              <a:rPr lang="en-CA" sz="1600" dirty="0">
                <a:solidFill>
                  <a:schemeClr val="tx1"/>
                </a:solidFill>
              </a:rPr>
              <a:t>assume FLARM gives the full situational awareness as another glider/aircraft may have their FLARM signal masked by carbon fibre in the aircraft, turned off, not functional, and/or not installed. Also never assume you are visible to other aircraft. Third glider trap.  </a:t>
            </a:r>
            <a:endParaRPr lang="en-CA" sz="1600" dirty="0" smtClean="0">
              <a:solidFill>
                <a:schemeClr val="tx1"/>
              </a:solidFill>
            </a:endParaRPr>
          </a:p>
          <a:p>
            <a:pPr marL="342900" lvl="0" indent="-342900">
              <a:buFont typeface="+mj-lt"/>
              <a:buAutoNum type="arabicPeriod"/>
            </a:pPr>
            <a:endParaRPr lang="en-CA" sz="1600" dirty="0">
              <a:solidFill>
                <a:schemeClr val="tx1"/>
              </a:solidFill>
            </a:endParaRPr>
          </a:p>
          <a:p>
            <a:pPr marL="342900" lvl="0" indent="-342900">
              <a:buFont typeface="+mj-lt"/>
              <a:buAutoNum type="arabicPeriod"/>
            </a:pPr>
            <a:r>
              <a:rPr lang="en-CA" sz="1600" dirty="0">
                <a:solidFill>
                  <a:schemeClr val="tx1"/>
                </a:solidFill>
              </a:rPr>
              <a:t>In gaggle flying, as in any other mode of flying, keep a constant look out and avoid looking at the FLARM for separation information. </a:t>
            </a:r>
            <a:endParaRPr lang="en-CA" sz="1600" dirty="0" smtClean="0">
              <a:solidFill>
                <a:schemeClr val="tx1"/>
              </a:solidFill>
            </a:endParaRPr>
          </a:p>
          <a:p>
            <a:pPr marL="342900" lvl="0" indent="-342900">
              <a:buFont typeface="+mj-lt"/>
              <a:buAutoNum type="arabicPeriod"/>
            </a:pPr>
            <a:endParaRPr lang="en-CA" sz="1600" dirty="0">
              <a:solidFill>
                <a:schemeClr val="tx1"/>
              </a:solidFill>
            </a:endParaRPr>
          </a:p>
          <a:p>
            <a:pPr marL="342900" lvl="0" indent="-342900">
              <a:buFont typeface="+mj-lt"/>
              <a:buAutoNum type="arabicPeriod"/>
            </a:pPr>
            <a:r>
              <a:rPr lang="en-CA" sz="1600" dirty="0">
                <a:solidFill>
                  <a:schemeClr val="tx1"/>
                </a:solidFill>
              </a:rPr>
              <a:t>To maintain situational awareness remember </a:t>
            </a:r>
            <a:r>
              <a:rPr lang="en-CA" sz="1600" dirty="0" err="1">
                <a:solidFill>
                  <a:schemeClr val="tx1"/>
                </a:solidFill>
              </a:rPr>
              <a:t>PowerFLARM</a:t>
            </a:r>
            <a:r>
              <a:rPr lang="en-CA" sz="1600" dirty="0">
                <a:solidFill>
                  <a:schemeClr val="tx1"/>
                </a:solidFill>
              </a:rPr>
              <a:t> is a tool/aide to help and does not replace the principle of see and be seen, scanning techniques, radio position reporting on aerodrome traffic frequencies and 126.7 VFR </a:t>
            </a:r>
            <a:r>
              <a:rPr lang="en-CA" sz="1600" dirty="0" err="1">
                <a:solidFill>
                  <a:schemeClr val="tx1"/>
                </a:solidFill>
              </a:rPr>
              <a:t>enroute</a:t>
            </a:r>
            <a:r>
              <a:rPr lang="en-CA" sz="1600" dirty="0">
                <a:solidFill>
                  <a:schemeClr val="tx1"/>
                </a:solidFill>
              </a:rPr>
              <a:t> reporting frequency, and using a transponder in “Transponder Airspace” or near congested “controlled airspace”. Try to find threats visually before your FLARM does</a:t>
            </a:r>
            <a:r>
              <a:rPr lang="en-CA" sz="1600" dirty="0" smtClean="0">
                <a:solidFill>
                  <a:schemeClr val="tx1"/>
                </a:solidFill>
              </a:rPr>
              <a:t>.</a:t>
            </a:r>
          </a:p>
          <a:p>
            <a:pPr marL="342900" lvl="0" indent="-342900">
              <a:buFont typeface="+mj-lt"/>
              <a:buAutoNum type="arabicPeriod"/>
            </a:pPr>
            <a:endParaRPr lang="en-CA" sz="1600" dirty="0">
              <a:solidFill>
                <a:schemeClr val="tx1"/>
              </a:solidFill>
            </a:endParaRPr>
          </a:p>
          <a:p>
            <a:pPr marL="342900" lvl="0" indent="-342900">
              <a:buFont typeface="+mj-lt"/>
              <a:buAutoNum type="arabicPeriod"/>
            </a:pPr>
            <a:r>
              <a:rPr lang="en-CA" sz="1600" dirty="0">
                <a:solidFill>
                  <a:schemeClr val="tx1"/>
                </a:solidFill>
              </a:rPr>
              <a:t>FLARM displays a threat relative to gliders position (clock ray) and angle above/below or on the horizon. When the glider is banked the threat is still relative to the earth’s horizon not to the horizontal plane of the banked glider</a:t>
            </a:r>
            <a:r>
              <a:rPr lang="en-CA" sz="1600" dirty="0" smtClean="0">
                <a:solidFill>
                  <a:schemeClr val="tx1"/>
                </a:solidFill>
              </a:rPr>
              <a:t>.</a:t>
            </a:r>
          </a:p>
          <a:p>
            <a:pPr marL="342900" lvl="0" indent="-342900">
              <a:buFont typeface="+mj-lt"/>
              <a:buAutoNum type="arabicPeriod"/>
            </a:pPr>
            <a:endParaRPr lang="en-CA" sz="1600" dirty="0">
              <a:solidFill>
                <a:schemeClr val="tx1"/>
              </a:solidFill>
            </a:endParaRPr>
          </a:p>
          <a:p>
            <a:pPr marL="342900" lvl="0" indent="-342900">
              <a:buFont typeface="+mj-lt"/>
              <a:buAutoNum type="arabicPeriod"/>
            </a:pPr>
            <a:r>
              <a:rPr lang="en-CA" sz="1600" dirty="0">
                <a:solidFill>
                  <a:schemeClr val="tx1"/>
                </a:solidFill>
              </a:rPr>
              <a:t>Descending provides the most rapid separation from a same altitude conflict if no other traffic is below. Caution is needed if both FLARM equipped pilots descend. Visual contact should be established first if possible before maneuvering to maintain situational awareness. However, note that 85% of collisions occur from behind one of the gliders wings, often in decent or climb of at least one or both aircraft. Visual contact may be difficult.</a:t>
            </a:r>
          </a:p>
        </p:txBody>
      </p:sp>
    </p:spTree>
    <p:extLst>
      <p:ext uri="{BB962C8B-B14F-4D97-AF65-F5344CB8AC3E}">
        <p14:creationId xmlns:p14="http://schemas.microsoft.com/office/powerpoint/2010/main" val="7954693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4" name="Rectangle 3"/>
          <p:cNvSpPr/>
          <p:nvPr/>
        </p:nvSpPr>
        <p:spPr>
          <a:xfrm>
            <a:off x="395536" y="332656"/>
            <a:ext cx="8424936" cy="619268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buFont typeface="+mj-lt"/>
              <a:buAutoNum type="arabicPeriod" startAt="6"/>
            </a:pPr>
            <a:r>
              <a:rPr lang="en-CA" sz="1600" dirty="0">
                <a:solidFill>
                  <a:schemeClr val="tx1"/>
                </a:solidFill>
              </a:rPr>
              <a:t>If turning (right) away from a conflict aircraft, do not bank so much that you cannot maintain visual separation. Turning the belly of your aircraft to an imminent threat will put it in your blind spot and you cannot judge the separation. Do not underestimate how fast conflicts can close</a:t>
            </a:r>
            <a:r>
              <a:rPr lang="en-CA" sz="1600" dirty="0" smtClean="0">
                <a:solidFill>
                  <a:schemeClr val="tx1"/>
                </a:solidFill>
              </a:rPr>
              <a:t>.</a:t>
            </a:r>
          </a:p>
          <a:p>
            <a:pPr marL="342900" lvl="0" indent="-342900">
              <a:buFont typeface="+mj-lt"/>
              <a:buAutoNum type="arabicPeriod" startAt="6"/>
            </a:pPr>
            <a:endParaRPr lang="en-CA" sz="1600" dirty="0">
              <a:solidFill>
                <a:schemeClr val="tx1"/>
              </a:solidFill>
            </a:endParaRPr>
          </a:p>
          <a:p>
            <a:pPr marL="342900" lvl="0" indent="-342900">
              <a:buFont typeface="+mj-lt"/>
              <a:buAutoNum type="arabicPeriod" startAt="6"/>
            </a:pPr>
            <a:r>
              <a:rPr lang="en-CA" sz="1600" dirty="0">
                <a:solidFill>
                  <a:schemeClr val="tx1"/>
                </a:solidFill>
              </a:rPr>
              <a:t>Transponders in gliders during gaggle flying will give many warning alarms due to proximity as FLARM is less accurate for mode C transponders (range is based on signal strength – this feature can be manually shut off on </a:t>
            </a:r>
            <a:r>
              <a:rPr lang="en-CA" sz="1600" dirty="0" err="1">
                <a:solidFill>
                  <a:schemeClr val="tx1"/>
                </a:solidFill>
              </a:rPr>
              <a:t>PowerFLARM</a:t>
            </a:r>
            <a:r>
              <a:rPr lang="en-CA" sz="1600" dirty="0">
                <a:solidFill>
                  <a:schemeClr val="tx1"/>
                </a:solidFill>
              </a:rPr>
              <a:t>). Reduce volume if too distracting, but do not shut off the FLARM. Increase volume when leaving gaggle. In a gaggle if visual contact cannot be made after an alarm and traffic above or below does not permit vertical separation, tightening the turn may help to reduce chance of impact for a threat closing behind you in the same turn direction, turning to the right may create a greater conflict in left turns. </a:t>
            </a:r>
            <a:endParaRPr lang="en-CA" sz="1600" dirty="0" smtClean="0">
              <a:solidFill>
                <a:schemeClr val="tx1"/>
              </a:solidFill>
            </a:endParaRPr>
          </a:p>
          <a:p>
            <a:pPr marL="342900" lvl="0" indent="-342900">
              <a:buFont typeface="+mj-lt"/>
              <a:buAutoNum type="arabicPeriod" startAt="6"/>
            </a:pPr>
            <a:endParaRPr lang="en-CA" sz="1600" dirty="0">
              <a:solidFill>
                <a:schemeClr val="tx1"/>
              </a:solidFill>
            </a:endParaRPr>
          </a:p>
          <a:p>
            <a:pPr marL="342900" lvl="0" indent="-342900">
              <a:buFont typeface="+mj-lt"/>
              <a:buAutoNum type="arabicPeriod" startAt="6"/>
            </a:pPr>
            <a:r>
              <a:rPr lang="en-CA" sz="1600" dirty="0">
                <a:solidFill>
                  <a:schemeClr val="tx1"/>
                </a:solidFill>
              </a:rPr>
              <a:t>Do not assume altimeter readouts are always 100% accurate although GPS altitude is used and errors should be uniform for other nearby FLARM units. Pilots are noting on the FLARM readout that the altitude difference is absolute and assuming the separation is adequate and dismissing the fact that relative altimeter errors are possible with any device.  Also, the heading of actual threat may differ from display as based on GPS track. (professional pilots using expensive TCAS systems in airliners do not rely solely on the accuracy of their equipment, pilot flying follows TCAS and pilot not flying attempts visual confirmation if possible</a:t>
            </a:r>
            <a:r>
              <a:rPr lang="en-CA" sz="1600" dirty="0" smtClean="0">
                <a:solidFill>
                  <a:schemeClr val="tx1"/>
                </a:solidFill>
              </a:rPr>
              <a:t>).</a:t>
            </a:r>
          </a:p>
          <a:p>
            <a:pPr marL="342900" lvl="0" indent="-342900">
              <a:buFont typeface="+mj-lt"/>
              <a:buAutoNum type="arabicPeriod" startAt="6"/>
            </a:pPr>
            <a:endParaRPr lang="en-CA" sz="1600" dirty="0">
              <a:solidFill>
                <a:schemeClr val="tx1"/>
              </a:solidFill>
            </a:endParaRPr>
          </a:p>
          <a:p>
            <a:pPr marL="342900" lvl="0" indent="-342900">
              <a:buFont typeface="+mj-lt"/>
              <a:buAutoNum type="arabicPeriod" startAt="6"/>
            </a:pPr>
            <a:r>
              <a:rPr lang="en-CA" sz="1600" dirty="0">
                <a:solidFill>
                  <a:schemeClr val="tx1"/>
                </a:solidFill>
              </a:rPr>
              <a:t>When a potential threat activates an “alert”, note the location, direction/ altitude differences and start a sector scan in the area to find the threat. Do not ignore the rest of the airspace or your situational awareness as you search for the conflict. Other non- FLARM threats may be </a:t>
            </a:r>
            <a:r>
              <a:rPr lang="en-CA" dirty="0">
                <a:solidFill>
                  <a:schemeClr val="tx1"/>
                </a:solidFill>
              </a:rPr>
              <a:t>present and imminent.</a:t>
            </a:r>
          </a:p>
        </p:txBody>
      </p:sp>
    </p:spTree>
    <p:extLst>
      <p:ext uri="{BB962C8B-B14F-4D97-AF65-F5344CB8AC3E}">
        <p14:creationId xmlns:p14="http://schemas.microsoft.com/office/powerpoint/2010/main" val="23400328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Rectangle 2"/>
          <p:cNvSpPr/>
          <p:nvPr/>
        </p:nvSpPr>
        <p:spPr>
          <a:xfrm>
            <a:off x="323528" y="1700808"/>
            <a:ext cx="8424936" cy="489654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buFont typeface="+mj-lt"/>
              <a:buAutoNum type="arabicPeriod" startAt="10"/>
            </a:pPr>
            <a:r>
              <a:rPr lang="en-CA" sz="1600" dirty="0">
                <a:solidFill>
                  <a:schemeClr val="tx1"/>
                </a:solidFill>
              </a:rPr>
              <a:t>When an “alarm” is given of a potential collision your eyes will be drawn to the FLARM device, quickly note the position and look out in the direction indicated in the device to avoid the collision. If conflict is not seen make another quick glance to the </a:t>
            </a:r>
            <a:r>
              <a:rPr lang="en-CA" sz="1600" dirty="0" err="1">
                <a:solidFill>
                  <a:schemeClr val="tx1"/>
                </a:solidFill>
              </a:rPr>
              <a:t>PowerFLARM</a:t>
            </a:r>
            <a:r>
              <a:rPr lang="en-CA" sz="1600" dirty="0">
                <a:solidFill>
                  <a:schemeClr val="tx1"/>
                </a:solidFill>
              </a:rPr>
              <a:t> readout for location, then lookout in that sector again. Take appropriate collision avoidance action. As the alarm intensity increases, your current direction and speed is partly causing the conflict so some change is required.  If appropriate, start a descent and alter course slightly and keep looking out in the required sector - after checking quickly on the FLARM – alternating between sector and FLARM until the threat is gone. The FLARM display should be positioned in your normal field of view</a:t>
            </a:r>
            <a:r>
              <a:rPr lang="en-CA" sz="1600" dirty="0" smtClean="0">
                <a:solidFill>
                  <a:schemeClr val="tx1"/>
                </a:solidFill>
              </a:rPr>
              <a:t>.</a:t>
            </a:r>
          </a:p>
          <a:p>
            <a:pPr marL="342900" lvl="0" indent="-342900">
              <a:buFont typeface="+mj-lt"/>
              <a:buAutoNum type="arabicPeriod" startAt="10"/>
            </a:pPr>
            <a:endParaRPr lang="en-CA" sz="1600" dirty="0">
              <a:solidFill>
                <a:schemeClr val="tx1"/>
              </a:solidFill>
            </a:endParaRPr>
          </a:p>
          <a:p>
            <a:pPr marL="342900" lvl="0" indent="-342900">
              <a:buFont typeface="+mj-lt"/>
              <a:buAutoNum type="arabicPeriod" startAt="10"/>
            </a:pPr>
            <a:r>
              <a:rPr lang="en-CA" sz="1600" dirty="0">
                <a:solidFill>
                  <a:schemeClr val="tx1"/>
                </a:solidFill>
              </a:rPr>
              <a:t>Do not deliberately create a FLARM alarm situation. It is discourteous to the other pilot unless previous agreement/radio contact has been made to fly towards another glider to create an alarm</a:t>
            </a:r>
            <a:r>
              <a:rPr lang="en-CA" sz="1600" dirty="0" smtClean="0">
                <a:solidFill>
                  <a:schemeClr val="tx1"/>
                </a:solidFill>
              </a:rPr>
              <a:t>. Best to use </a:t>
            </a:r>
            <a:r>
              <a:rPr lang="en-CA" sz="1600" dirty="0" err="1" smtClean="0">
                <a:solidFill>
                  <a:schemeClr val="tx1"/>
                </a:solidFill>
              </a:rPr>
              <a:t>towplane</a:t>
            </a:r>
            <a:r>
              <a:rPr lang="en-CA" sz="1600" dirty="0" smtClean="0">
                <a:solidFill>
                  <a:schemeClr val="tx1"/>
                </a:solidFill>
              </a:rPr>
              <a:t> FLARM on approach while glider parked on ramp to simulate actual alarms for training.</a:t>
            </a:r>
            <a:endParaRPr lang="en-CA" sz="1600" dirty="0">
              <a:solidFill>
                <a:schemeClr val="tx1"/>
              </a:solidFill>
            </a:endParaRPr>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188640"/>
            <a:ext cx="2343477" cy="1790950"/>
          </a:xfrm>
          <a:prstGeom prst="rect">
            <a:avLst/>
          </a:prstGeom>
        </p:spPr>
      </p:pic>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90015"/>
            <a:ext cx="3048426" cy="1352739"/>
          </a:xfrm>
          <a:prstGeom prst="rect">
            <a:avLst/>
          </a:prstGeom>
        </p:spPr>
      </p:pic>
    </p:spTree>
    <p:extLst>
      <p:ext uri="{BB962C8B-B14F-4D97-AF65-F5344CB8AC3E}">
        <p14:creationId xmlns:p14="http://schemas.microsoft.com/office/powerpoint/2010/main" val="13336376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Human Factors Scenarios (2)</a:t>
            </a:r>
            <a:endParaRPr lang="en-CA" dirty="0"/>
          </a:p>
        </p:txBody>
      </p:sp>
      <p:sp>
        <p:nvSpPr>
          <p:cNvPr id="4" name="Content Placeholder 3"/>
          <p:cNvSpPr>
            <a:spLocks noGrp="1"/>
          </p:cNvSpPr>
          <p:nvPr>
            <p:ph idx="1"/>
          </p:nvPr>
        </p:nvSpPr>
        <p:spPr/>
        <p:txBody>
          <a:bodyPr/>
          <a:lstStyle/>
          <a:p>
            <a:r>
              <a:rPr lang="en-CA" dirty="0" smtClean="0"/>
              <a:t>Read scenario (SBT)</a:t>
            </a:r>
          </a:p>
          <a:p>
            <a:r>
              <a:rPr lang="en-CA" dirty="0" smtClean="0"/>
              <a:t>Perceive the problem – what just happened, what is happening now, what is going to happen next</a:t>
            </a:r>
          </a:p>
          <a:p>
            <a:r>
              <a:rPr lang="en-CA" dirty="0" smtClean="0"/>
              <a:t>What are the major </a:t>
            </a:r>
            <a:r>
              <a:rPr lang="en-CA" dirty="0"/>
              <a:t>factors(PAVE</a:t>
            </a:r>
            <a:r>
              <a:rPr lang="en-CA" dirty="0" smtClean="0"/>
              <a:t>)</a:t>
            </a:r>
          </a:p>
          <a:p>
            <a:pPr marL="777240" lvl="2" indent="0">
              <a:buNone/>
            </a:pPr>
            <a:r>
              <a:rPr lang="en-CA" b="1" dirty="0" smtClean="0"/>
              <a:t>P</a:t>
            </a:r>
            <a:r>
              <a:rPr lang="en-CA" dirty="0" smtClean="0"/>
              <a:t>ilot, </a:t>
            </a:r>
            <a:r>
              <a:rPr lang="en-CA" b="1" dirty="0" smtClean="0"/>
              <a:t>A</a:t>
            </a:r>
            <a:r>
              <a:rPr lang="en-CA" dirty="0" smtClean="0"/>
              <a:t>ircraft, </a:t>
            </a:r>
            <a:r>
              <a:rPr lang="en-CA" dirty="0" err="1" smtClean="0"/>
              <a:t>en</a:t>
            </a:r>
            <a:r>
              <a:rPr lang="en-CA" b="1" dirty="0" err="1" smtClean="0"/>
              <a:t>V</a:t>
            </a:r>
            <a:r>
              <a:rPr lang="en-CA" dirty="0" err="1" smtClean="0"/>
              <a:t>ironment</a:t>
            </a:r>
            <a:r>
              <a:rPr lang="en-CA" dirty="0" smtClean="0"/>
              <a:t>, </a:t>
            </a:r>
            <a:r>
              <a:rPr lang="en-CA" b="1" dirty="0" smtClean="0"/>
              <a:t>E</a:t>
            </a:r>
            <a:r>
              <a:rPr lang="en-CA" dirty="0" smtClean="0"/>
              <a:t>xternal factors</a:t>
            </a:r>
            <a:endParaRPr lang="en-CA" dirty="0"/>
          </a:p>
          <a:p>
            <a:r>
              <a:rPr lang="en-CA" dirty="0" smtClean="0"/>
              <a:t>What options for the pilot and are they appropriate or will they make things worse.</a:t>
            </a:r>
          </a:p>
          <a:p>
            <a:r>
              <a:rPr lang="en-CA" dirty="0" smtClean="0"/>
              <a:t>What should or would you have done better?</a:t>
            </a:r>
          </a:p>
          <a:p>
            <a:r>
              <a:rPr lang="en-CA" dirty="0" smtClean="0"/>
              <a:t>What important lessons are learned for the future?</a:t>
            </a:r>
            <a:endParaRPr lang="en-CA" dirty="0"/>
          </a:p>
        </p:txBody>
      </p:sp>
    </p:spTree>
    <p:extLst>
      <p:ext uri="{BB962C8B-B14F-4D97-AF65-F5344CB8AC3E}">
        <p14:creationId xmlns:p14="http://schemas.microsoft.com/office/powerpoint/2010/main" val="220825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Scenario 1</a:t>
            </a:r>
            <a:endParaRPr lang="en-CA" dirty="0"/>
          </a:p>
        </p:txBody>
      </p:sp>
      <p:sp>
        <p:nvSpPr>
          <p:cNvPr id="3" name="Content Placeholder 2"/>
          <p:cNvSpPr>
            <a:spLocks noGrp="1"/>
          </p:cNvSpPr>
          <p:nvPr>
            <p:ph idx="1"/>
          </p:nvPr>
        </p:nvSpPr>
        <p:spPr/>
        <p:txBody>
          <a:bodyPr/>
          <a:lstStyle/>
          <a:p>
            <a:pPr marL="114300" indent="0">
              <a:buNone/>
            </a:pPr>
            <a:r>
              <a:rPr lang="en-CA" dirty="0" smtClean="0"/>
              <a:t>Bill is getting ready to launch and opens the canopy to call the wing runner over for the hook up. Tow plane pilot seeing the rope connected starts to take up slack slowly and Bill rushes his pre-flight checks. The wing runner gives all out and during the take off shortly after lift off, the glider yaws and the canopy opens. Bill grabs the canopy with his left hand. At this point the runway ahead is getting short. </a:t>
            </a:r>
            <a:endParaRPr lang="en-CA" dirty="0"/>
          </a:p>
        </p:txBody>
      </p:sp>
    </p:spTree>
    <p:extLst>
      <p:ext uri="{BB962C8B-B14F-4D97-AF65-F5344CB8AC3E}">
        <p14:creationId xmlns:p14="http://schemas.microsoft.com/office/powerpoint/2010/main" val="8270682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Scenario 2</a:t>
            </a:r>
            <a:endParaRPr lang="en-CA" dirty="0"/>
          </a:p>
        </p:txBody>
      </p:sp>
      <p:sp>
        <p:nvSpPr>
          <p:cNvPr id="3" name="Content Placeholder 2"/>
          <p:cNvSpPr>
            <a:spLocks noGrp="1"/>
          </p:cNvSpPr>
          <p:nvPr>
            <p:ph idx="1"/>
          </p:nvPr>
        </p:nvSpPr>
        <p:spPr/>
        <p:txBody>
          <a:bodyPr>
            <a:normAutofit lnSpcReduction="10000"/>
          </a:bodyPr>
          <a:lstStyle/>
          <a:p>
            <a:pPr marL="114300" indent="0">
              <a:buNone/>
            </a:pPr>
            <a:r>
              <a:rPr lang="en-CA" dirty="0" smtClean="0"/>
              <a:t>John Doe plans to do a 300 km task flight in is ASW 27. Conditions look reasonable but some pilots have been having trouble getting away after release due to wind gusts breaking up thermals and local sink. John does not want to miss a launch window so he assembles his glider and grids. The wing runner asks if he needs a PCC and he says he has auto hook ups. His wife reminds him not to land out because she can not go get him. After release at 3000’ he experiences high sink but sees dust devils from farmers fields 15-20 km and heads on task. On arrival the sink was much worse before he hit the dust devils but the lift is good but he is at 400’ </a:t>
            </a:r>
            <a:r>
              <a:rPr lang="en-CA" dirty="0" err="1" smtClean="0"/>
              <a:t>agl</a:t>
            </a:r>
            <a:r>
              <a:rPr lang="en-CA" dirty="0" smtClean="0"/>
              <a:t>. Unfortunately the thermal is narrow and turbulent and it is up on one side then down the other side. Down to 300’ he decides he must fly the core better by banking to 60° and flying minimum sink to reduce the radius as his field below does not look so good.</a:t>
            </a:r>
          </a:p>
          <a:p>
            <a:pPr marL="114300" indent="0">
              <a:buNone/>
            </a:pPr>
            <a:endParaRPr lang="en-CA" dirty="0"/>
          </a:p>
        </p:txBody>
      </p:sp>
    </p:spTree>
    <p:extLst>
      <p:ext uri="{BB962C8B-B14F-4D97-AF65-F5344CB8AC3E}">
        <p14:creationId xmlns:p14="http://schemas.microsoft.com/office/powerpoint/2010/main" val="126045537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Mountain Flying (optional)</a:t>
            </a:r>
            <a:endParaRPr lang="en-CA"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576" y="1484784"/>
            <a:ext cx="3238163" cy="4525963"/>
          </a:xfrm>
        </p:spPr>
      </p:pic>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496252"/>
            <a:ext cx="3621579" cy="4536504"/>
          </a:xfrm>
          <a:prstGeom prst="rect">
            <a:avLst/>
          </a:prstGeom>
        </p:spPr>
      </p:pic>
      <p:sp>
        <p:nvSpPr>
          <p:cNvPr id="3" name="TextBox 2"/>
          <p:cNvSpPr txBox="1"/>
          <p:nvPr/>
        </p:nvSpPr>
        <p:spPr>
          <a:xfrm>
            <a:off x="611560" y="6032756"/>
            <a:ext cx="4464496" cy="369332"/>
          </a:xfrm>
          <a:prstGeom prst="rect">
            <a:avLst/>
          </a:prstGeom>
          <a:noFill/>
        </p:spPr>
        <p:txBody>
          <a:bodyPr wrap="square" rtlCol="0">
            <a:spAutoFit/>
          </a:bodyPr>
          <a:lstStyle/>
          <a:p>
            <a:r>
              <a:rPr lang="en-CA" dirty="0" smtClean="0"/>
              <a:t>Coming soon “in translation”</a:t>
            </a:r>
            <a:endParaRPr lang="en-CA" dirty="0"/>
          </a:p>
        </p:txBody>
      </p:sp>
    </p:spTree>
    <p:extLst>
      <p:ext uri="{BB962C8B-B14F-4D97-AF65-F5344CB8AC3E}">
        <p14:creationId xmlns:p14="http://schemas.microsoft.com/office/powerpoint/2010/main" val="1049259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1179513"/>
            <a:ext cx="9144000" cy="9360363"/>
          </a:xfrm>
          <a:prstGeom prst="rect">
            <a:avLst/>
          </a:prstGeom>
        </p:spPr>
      </p:pic>
      <p:sp>
        <p:nvSpPr>
          <p:cNvPr id="2" name="Title 1"/>
          <p:cNvSpPr>
            <a:spLocks noGrp="1"/>
          </p:cNvSpPr>
          <p:nvPr>
            <p:ph type="title"/>
          </p:nvPr>
        </p:nvSpPr>
        <p:spPr/>
        <p:txBody>
          <a:bodyPr/>
          <a:lstStyle/>
          <a:p>
            <a:r>
              <a:rPr lang="en-CA" dirty="0" smtClean="0">
                <a:solidFill>
                  <a:schemeClr val="bg1"/>
                </a:solidFill>
              </a:rPr>
              <a:t>Mountain Terrain Factors</a:t>
            </a:r>
            <a:endParaRPr lang="en-CA" dirty="0">
              <a:solidFill>
                <a:schemeClr val="bg1"/>
              </a:solidFill>
            </a:endParaRPr>
          </a:p>
        </p:txBody>
      </p:sp>
      <p:sp>
        <p:nvSpPr>
          <p:cNvPr id="3" name="Content Placeholder 2"/>
          <p:cNvSpPr>
            <a:spLocks noGrp="1"/>
          </p:cNvSpPr>
          <p:nvPr>
            <p:ph idx="1"/>
          </p:nvPr>
        </p:nvSpPr>
        <p:spPr/>
        <p:txBody>
          <a:bodyPr>
            <a:normAutofit fontScale="92500" lnSpcReduction="20000"/>
          </a:bodyPr>
          <a:lstStyle/>
          <a:p>
            <a:r>
              <a:rPr lang="en-CA" dirty="0">
                <a:solidFill>
                  <a:schemeClr val="bg1"/>
                </a:solidFill>
              </a:rPr>
              <a:t>effects of prevailing upper winds and upslope flow. </a:t>
            </a:r>
            <a:endParaRPr lang="en-CA" dirty="0" smtClean="0">
              <a:solidFill>
                <a:schemeClr val="bg1"/>
              </a:solidFill>
            </a:endParaRPr>
          </a:p>
          <a:p>
            <a:r>
              <a:rPr lang="en-CA" dirty="0" smtClean="0">
                <a:solidFill>
                  <a:schemeClr val="bg1"/>
                </a:solidFill>
              </a:rPr>
              <a:t>difficulty </a:t>
            </a:r>
            <a:r>
              <a:rPr lang="en-CA" dirty="0">
                <a:solidFill>
                  <a:schemeClr val="bg1"/>
                </a:solidFill>
              </a:rPr>
              <a:t>in establishing sight lines, box canyons, etc </a:t>
            </a:r>
            <a:endParaRPr lang="en-CA" dirty="0" smtClean="0">
              <a:solidFill>
                <a:schemeClr val="bg1"/>
              </a:solidFill>
            </a:endParaRPr>
          </a:p>
          <a:p>
            <a:r>
              <a:rPr lang="en-CA" dirty="0" smtClean="0">
                <a:solidFill>
                  <a:schemeClr val="bg1"/>
                </a:solidFill>
              </a:rPr>
              <a:t>emergency </a:t>
            </a:r>
            <a:r>
              <a:rPr lang="en-CA" dirty="0">
                <a:solidFill>
                  <a:schemeClr val="bg1"/>
                </a:solidFill>
              </a:rPr>
              <a:t>landing options (lack of roads/cultivated fields, equipment required). </a:t>
            </a:r>
            <a:endParaRPr lang="en-CA" dirty="0" smtClean="0">
              <a:solidFill>
                <a:schemeClr val="bg1"/>
              </a:solidFill>
            </a:endParaRPr>
          </a:p>
          <a:p>
            <a:r>
              <a:rPr lang="en-CA" dirty="0" smtClean="0">
                <a:solidFill>
                  <a:schemeClr val="bg1"/>
                </a:solidFill>
              </a:rPr>
              <a:t>difficulty </a:t>
            </a:r>
            <a:r>
              <a:rPr lang="en-CA" dirty="0">
                <a:solidFill>
                  <a:schemeClr val="bg1"/>
                </a:solidFill>
              </a:rPr>
              <a:t>of interpreting weather conditions between reporting points. </a:t>
            </a:r>
            <a:endParaRPr lang="en-CA" dirty="0" smtClean="0">
              <a:solidFill>
                <a:schemeClr val="bg1"/>
              </a:solidFill>
            </a:endParaRPr>
          </a:p>
          <a:p>
            <a:r>
              <a:rPr lang="en-CA" dirty="0" smtClean="0">
                <a:solidFill>
                  <a:schemeClr val="bg1"/>
                </a:solidFill>
              </a:rPr>
              <a:t>downdrafts </a:t>
            </a:r>
            <a:r>
              <a:rPr lang="en-CA" dirty="0">
                <a:solidFill>
                  <a:schemeClr val="bg1"/>
                </a:solidFill>
              </a:rPr>
              <a:t>that can be created by warm air masses (Chinooks, etc) or cold air masses (CBs, also adiabatic air movement downward in thermals above glaciers [air avalanche phenomena] , etc) and diurnal winds. </a:t>
            </a:r>
            <a:endParaRPr lang="en-CA" dirty="0" smtClean="0">
              <a:solidFill>
                <a:schemeClr val="bg1"/>
              </a:solidFill>
            </a:endParaRPr>
          </a:p>
          <a:p>
            <a:r>
              <a:rPr lang="en-CA" dirty="0" smtClean="0">
                <a:solidFill>
                  <a:schemeClr val="bg1"/>
                </a:solidFill>
              </a:rPr>
              <a:t>pressure </a:t>
            </a:r>
            <a:r>
              <a:rPr lang="en-CA" dirty="0">
                <a:solidFill>
                  <a:schemeClr val="bg1"/>
                </a:solidFill>
              </a:rPr>
              <a:t>gradient winds in </a:t>
            </a:r>
            <a:r>
              <a:rPr lang="en-CA" dirty="0" smtClean="0">
                <a:solidFill>
                  <a:schemeClr val="bg1"/>
                </a:solidFill>
              </a:rPr>
              <a:t>mountains.</a:t>
            </a:r>
          </a:p>
          <a:p>
            <a:r>
              <a:rPr lang="en-CA" dirty="0" smtClean="0">
                <a:solidFill>
                  <a:schemeClr val="bg1"/>
                </a:solidFill>
              </a:rPr>
              <a:t>mountain </a:t>
            </a:r>
            <a:r>
              <a:rPr lang="en-CA" dirty="0">
                <a:solidFill>
                  <a:schemeClr val="bg1"/>
                </a:solidFill>
              </a:rPr>
              <a:t>wave and leeward rotor throughout mountain areas. </a:t>
            </a:r>
            <a:endParaRPr lang="en-CA" dirty="0" smtClean="0">
              <a:solidFill>
                <a:schemeClr val="bg1"/>
              </a:solidFill>
            </a:endParaRPr>
          </a:p>
          <a:p>
            <a:r>
              <a:rPr lang="en-CA" dirty="0" smtClean="0">
                <a:solidFill>
                  <a:schemeClr val="bg1"/>
                </a:solidFill>
              </a:rPr>
              <a:t>freezing </a:t>
            </a:r>
            <a:r>
              <a:rPr lang="en-CA" dirty="0">
                <a:solidFill>
                  <a:schemeClr val="bg1"/>
                </a:solidFill>
              </a:rPr>
              <a:t>level impact on higher altitude flights. </a:t>
            </a:r>
            <a:endParaRPr lang="en-CA" dirty="0" smtClean="0">
              <a:solidFill>
                <a:schemeClr val="bg1"/>
              </a:solidFill>
            </a:endParaRPr>
          </a:p>
          <a:p>
            <a:r>
              <a:rPr lang="en-CA" dirty="0" smtClean="0">
                <a:solidFill>
                  <a:schemeClr val="bg1"/>
                </a:solidFill>
              </a:rPr>
              <a:t>daylight </a:t>
            </a:r>
            <a:r>
              <a:rPr lang="en-CA" dirty="0">
                <a:solidFill>
                  <a:schemeClr val="bg1"/>
                </a:solidFill>
              </a:rPr>
              <a:t>limitations earlier in mountains. </a:t>
            </a:r>
            <a:endParaRPr lang="en-CA" dirty="0" smtClean="0">
              <a:solidFill>
                <a:schemeClr val="bg1"/>
              </a:solidFill>
            </a:endParaRPr>
          </a:p>
          <a:p>
            <a:r>
              <a:rPr lang="en-CA" dirty="0" smtClean="0">
                <a:solidFill>
                  <a:schemeClr val="bg1"/>
                </a:solidFill>
              </a:rPr>
              <a:t>enroute </a:t>
            </a:r>
            <a:r>
              <a:rPr lang="en-CA" dirty="0">
                <a:solidFill>
                  <a:schemeClr val="bg1"/>
                </a:solidFill>
              </a:rPr>
              <a:t>weather forecasts for passes unreliable, PIREPS better. </a:t>
            </a:r>
            <a:endParaRPr lang="en-CA" dirty="0" smtClean="0">
              <a:solidFill>
                <a:schemeClr val="bg1"/>
              </a:solidFill>
            </a:endParaRPr>
          </a:p>
          <a:p>
            <a:r>
              <a:rPr lang="en-CA" dirty="0" smtClean="0">
                <a:solidFill>
                  <a:schemeClr val="bg1"/>
                </a:solidFill>
              </a:rPr>
              <a:t>Traffic masked by terrain</a:t>
            </a:r>
          </a:p>
        </p:txBody>
      </p:sp>
    </p:spTree>
    <p:extLst>
      <p:ext uri="{BB962C8B-B14F-4D97-AF65-F5344CB8AC3E}">
        <p14:creationId xmlns:p14="http://schemas.microsoft.com/office/powerpoint/2010/main" val="2979418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CONTENT</a:t>
            </a:r>
            <a:endParaRPr lang="en-CA" dirty="0"/>
          </a:p>
        </p:txBody>
      </p:sp>
      <p:sp>
        <p:nvSpPr>
          <p:cNvPr id="3" name="Rectangle 2"/>
          <p:cNvSpPr/>
          <p:nvPr/>
        </p:nvSpPr>
        <p:spPr>
          <a:xfrm>
            <a:off x="755576" y="1484784"/>
            <a:ext cx="8123072" cy="5355312"/>
          </a:xfrm>
          <a:prstGeom prst="rect">
            <a:avLst/>
          </a:prstGeom>
        </p:spPr>
        <p:txBody>
          <a:bodyPr wrap="square">
            <a:spAutoFit/>
          </a:bodyPr>
          <a:lstStyle/>
          <a:p>
            <a:r>
              <a:rPr lang="en-CA" dirty="0"/>
              <a:t>A - Practical - Flying emergency situations using Scenario Based </a:t>
            </a:r>
            <a:r>
              <a:rPr lang="en-CA" dirty="0" smtClean="0"/>
              <a:t>Training</a:t>
            </a:r>
          </a:p>
          <a:p>
            <a:endParaRPr lang="en-CA" dirty="0"/>
          </a:p>
          <a:p>
            <a:pPr marL="285750" indent="-285750">
              <a:buFont typeface="Arial" panose="020B0604020202020204" pitchFamily="34" charset="0"/>
              <a:buChar char="•"/>
            </a:pPr>
            <a:r>
              <a:rPr lang="en-CA" dirty="0"/>
              <a:t>Control Failures, Elevator, Rudder, Ailerons, Airbrakes, landing with full airbrake/no </a:t>
            </a:r>
            <a:r>
              <a:rPr lang="en-CA" dirty="0" smtClean="0"/>
              <a:t>airbrake, instrument failures </a:t>
            </a:r>
            <a:endParaRPr lang="en-CA" dirty="0"/>
          </a:p>
          <a:p>
            <a:pPr marL="285750" indent="-285750">
              <a:buFont typeface="Arial" panose="020B0604020202020204" pitchFamily="34" charset="0"/>
              <a:buChar char="•"/>
            </a:pPr>
            <a:r>
              <a:rPr lang="en-CA" dirty="0"/>
              <a:t>Rope brakes:  basic technique, various altitudes </a:t>
            </a:r>
          </a:p>
          <a:p>
            <a:pPr marL="285750" indent="-285750">
              <a:buFont typeface="Arial" panose="020B0604020202020204" pitchFamily="34" charset="0"/>
              <a:buChar char="•"/>
            </a:pPr>
            <a:r>
              <a:rPr lang="en-CA" dirty="0"/>
              <a:t>Tow plane upset:  lateral and vertical situations </a:t>
            </a:r>
          </a:p>
          <a:p>
            <a:pPr marL="285750" indent="-285750">
              <a:buFont typeface="Arial" panose="020B0604020202020204" pitchFamily="34" charset="0"/>
              <a:buChar char="•"/>
            </a:pPr>
            <a:r>
              <a:rPr lang="en-CA" dirty="0"/>
              <a:t>Slack rope recoveries: lateral and vertical situations </a:t>
            </a:r>
          </a:p>
          <a:p>
            <a:pPr marL="285750" indent="-285750">
              <a:buFont typeface="Arial" panose="020B0604020202020204" pitchFamily="34" charset="0"/>
              <a:buChar char="•"/>
            </a:pPr>
            <a:r>
              <a:rPr lang="en-CA" dirty="0"/>
              <a:t>Overshoot recovery technique (European) </a:t>
            </a:r>
            <a:endParaRPr lang="en-CA" dirty="0" smtClean="0"/>
          </a:p>
          <a:p>
            <a:pPr marL="285750" indent="-285750">
              <a:buFont typeface="Arial" panose="020B0604020202020204" pitchFamily="34" charset="0"/>
              <a:buChar char="•"/>
            </a:pPr>
            <a:r>
              <a:rPr lang="en-CA" dirty="0" smtClean="0"/>
              <a:t>Using shallow slips to stay behind tow plane when low and when avoiding obstacles after </a:t>
            </a:r>
            <a:r>
              <a:rPr lang="en-CA" dirty="0"/>
              <a:t>the round out</a:t>
            </a:r>
          </a:p>
          <a:p>
            <a:pPr marL="285750" indent="-285750">
              <a:buFont typeface="Arial" panose="020B0604020202020204" pitchFamily="34" charset="0"/>
              <a:buChar char="•"/>
            </a:pPr>
            <a:r>
              <a:rPr lang="en-CA" dirty="0" smtClean="0"/>
              <a:t>Stall/spin </a:t>
            </a:r>
            <a:r>
              <a:rPr lang="en-CA" dirty="0"/>
              <a:t>on Approach – Drift </a:t>
            </a:r>
            <a:r>
              <a:rPr lang="en-CA" dirty="0" smtClean="0"/>
              <a:t>Illusions, </a:t>
            </a:r>
            <a:r>
              <a:rPr lang="en-CA" dirty="0"/>
              <a:t>cross control, pear turn </a:t>
            </a:r>
          </a:p>
          <a:p>
            <a:pPr marL="285750" indent="-285750">
              <a:buFont typeface="Arial" panose="020B0604020202020204" pitchFamily="34" charset="0"/>
              <a:buChar char="•"/>
            </a:pPr>
            <a:r>
              <a:rPr lang="en-CA" dirty="0"/>
              <a:t>Stall/spin on rope/cable breaks (low spins on simulator) </a:t>
            </a:r>
          </a:p>
          <a:p>
            <a:pPr marL="285750" indent="-285750">
              <a:buFont typeface="Arial" panose="020B0604020202020204" pitchFamily="34" charset="0"/>
              <a:buChar char="•"/>
            </a:pPr>
            <a:r>
              <a:rPr lang="en-CA" dirty="0"/>
              <a:t>Stall/spin scenarios –(15) including gust stall induced spins on </a:t>
            </a:r>
            <a:r>
              <a:rPr lang="en-CA" dirty="0" smtClean="0"/>
              <a:t>approach or in mountain </a:t>
            </a:r>
            <a:r>
              <a:rPr lang="en-CA" dirty="0"/>
              <a:t>(simulator) </a:t>
            </a:r>
          </a:p>
          <a:p>
            <a:pPr marL="285750" indent="-285750">
              <a:buFont typeface="Arial" panose="020B0604020202020204" pitchFamily="34" charset="0"/>
              <a:buChar char="•"/>
            </a:pPr>
            <a:r>
              <a:rPr lang="en-CA" dirty="0"/>
              <a:t>Coping with wind shears and bounced landings </a:t>
            </a:r>
            <a:r>
              <a:rPr lang="en-CA" dirty="0" smtClean="0"/>
              <a:t>(simulator)</a:t>
            </a:r>
            <a:endParaRPr lang="en-CA" dirty="0"/>
          </a:p>
          <a:p>
            <a:pPr marL="285750" indent="-285750">
              <a:buFont typeface="Arial" panose="020B0604020202020204" pitchFamily="34" charset="0"/>
              <a:buChar char="•"/>
            </a:pPr>
            <a:r>
              <a:rPr lang="en-CA" dirty="0"/>
              <a:t>Gaggle Flying and FLARM Drills </a:t>
            </a:r>
            <a:r>
              <a:rPr lang="en-CA" dirty="0" smtClean="0"/>
              <a:t>(simulator)</a:t>
            </a:r>
            <a:endParaRPr lang="en-CA" dirty="0"/>
          </a:p>
          <a:p>
            <a:pPr marL="285750" indent="-285750">
              <a:buFont typeface="Arial" panose="020B0604020202020204" pitchFamily="34" charset="0"/>
              <a:buChar char="•"/>
            </a:pPr>
            <a:r>
              <a:rPr lang="en-CA" dirty="0"/>
              <a:t>Benign spiral and cloud flying (simulator) </a:t>
            </a:r>
          </a:p>
          <a:p>
            <a:pPr marL="285750" indent="-285750">
              <a:buFont typeface="Arial" panose="020B0604020202020204" pitchFamily="34" charset="0"/>
              <a:buChar char="•"/>
            </a:pPr>
            <a:r>
              <a:rPr lang="en-CA" dirty="0"/>
              <a:t>Parachute egress drills </a:t>
            </a:r>
            <a:r>
              <a:rPr lang="en-CA" dirty="0" smtClean="0"/>
              <a:t>practice (staging a glider with wing stand and foam mattress, two people to hold canopy on release and hand timing person)</a:t>
            </a:r>
            <a:endParaRPr lang="en-CA" dirty="0"/>
          </a:p>
        </p:txBody>
      </p:sp>
    </p:spTree>
    <p:extLst>
      <p:ext uri="{BB962C8B-B14F-4D97-AF65-F5344CB8AC3E}">
        <p14:creationId xmlns:p14="http://schemas.microsoft.com/office/powerpoint/2010/main" val="61516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xEl>
                                              <p:pRg st="2" end="2"/>
                                            </p:txEl>
                                          </p:spTgt>
                                        </p:tgtEl>
                                      </p:cBhvr>
                                    </p:animEffect>
                                    <p:animScale>
                                      <p:cBhvr>
                                        <p:cTn id="7" dur="250" autoRev="1" fill="hold"/>
                                        <p:tgtEl>
                                          <p:spTgt spid="3">
                                            <p:txEl>
                                              <p:pRg st="2" end="2"/>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3">
                                            <p:txEl>
                                              <p:pRg st="4" end="4"/>
                                            </p:txEl>
                                          </p:spTgt>
                                        </p:tgtEl>
                                      </p:cBhvr>
                                    </p:animEffect>
                                    <p:animScale>
                                      <p:cBhvr>
                                        <p:cTn id="12" dur="250" autoRev="1" fill="hold"/>
                                        <p:tgtEl>
                                          <p:spTgt spid="3">
                                            <p:txEl>
                                              <p:pRg st="4" end="4"/>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3">
                                            <p:txEl>
                                              <p:pRg st="3" end="3"/>
                                            </p:txEl>
                                          </p:spTgt>
                                        </p:tgtEl>
                                      </p:cBhvr>
                                    </p:animEffect>
                                    <p:animScale>
                                      <p:cBhvr>
                                        <p:cTn id="17" dur="250" autoRev="1" fill="hold"/>
                                        <p:tgtEl>
                                          <p:spTgt spid="3">
                                            <p:txEl>
                                              <p:pRg st="3" end="3"/>
                                            </p:txEl>
                                          </p:spTgt>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nodeType="clickEffect">
                                  <p:stCondLst>
                                    <p:cond delay="0"/>
                                  </p:stCondLst>
                                  <p:childTnLst>
                                    <p:animEffect transition="out" filter="fade">
                                      <p:cBhvr>
                                        <p:cTn id="21" dur="500" tmFilter="0, 0; .2, .5; .8, .5; 1, 0"/>
                                        <p:tgtEl>
                                          <p:spTgt spid="3">
                                            <p:txEl>
                                              <p:pRg st="5" end="5"/>
                                            </p:txEl>
                                          </p:spTgt>
                                        </p:tgtEl>
                                      </p:cBhvr>
                                    </p:animEffect>
                                    <p:animScale>
                                      <p:cBhvr>
                                        <p:cTn id="22" dur="250" autoRev="1" fill="hold"/>
                                        <p:tgtEl>
                                          <p:spTgt spid="3">
                                            <p:txEl>
                                              <p:pRg st="5" end="5"/>
                                            </p:txEl>
                                          </p:spTgt>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500" tmFilter="0, 0; .2, .5; .8, .5; 1, 0"/>
                                        <p:tgtEl>
                                          <p:spTgt spid="3">
                                            <p:txEl>
                                              <p:pRg st="6" end="6"/>
                                            </p:txEl>
                                          </p:spTgt>
                                        </p:tgtEl>
                                      </p:cBhvr>
                                    </p:animEffect>
                                    <p:animScale>
                                      <p:cBhvr>
                                        <p:cTn id="27" dur="250" autoRev="1" fill="hold"/>
                                        <p:tgtEl>
                                          <p:spTgt spid="3">
                                            <p:txEl>
                                              <p:pRg st="6" end="6"/>
                                            </p:txEl>
                                          </p:spTgt>
                                        </p:tgtEl>
                                      </p:cBhvr>
                                      <p:by x="105000" y="105000"/>
                                    </p:animScale>
                                  </p:childTnLst>
                                </p:cTn>
                              </p:par>
                            </p:childTnLst>
                          </p:cTn>
                        </p:par>
                      </p:childTnLst>
                    </p:cTn>
                  </p:par>
                  <p:par>
                    <p:cTn id="28" fill="hold">
                      <p:stCondLst>
                        <p:cond delay="indefinite"/>
                      </p:stCondLst>
                      <p:childTnLst>
                        <p:par>
                          <p:cTn id="29" fill="hold">
                            <p:stCondLst>
                              <p:cond delay="0"/>
                            </p:stCondLst>
                            <p:childTnLst>
                              <p:par>
                                <p:cTn id="30" presetID="26" presetClass="emph" presetSubtype="0" fill="hold" nodeType="clickEffect">
                                  <p:stCondLst>
                                    <p:cond delay="0"/>
                                  </p:stCondLst>
                                  <p:childTnLst>
                                    <p:animEffect transition="out" filter="fade">
                                      <p:cBhvr>
                                        <p:cTn id="31" dur="500" tmFilter="0, 0; .2, .5; .8, .5; 1, 0"/>
                                        <p:tgtEl>
                                          <p:spTgt spid="3">
                                            <p:txEl>
                                              <p:pRg st="7" end="7"/>
                                            </p:txEl>
                                          </p:spTgt>
                                        </p:tgtEl>
                                      </p:cBhvr>
                                    </p:animEffect>
                                    <p:animScale>
                                      <p:cBhvr>
                                        <p:cTn id="32" dur="250" autoRev="1" fill="hold"/>
                                        <p:tgtEl>
                                          <p:spTgt spid="3">
                                            <p:txEl>
                                              <p:pRg st="7" end="7"/>
                                            </p:txEl>
                                          </p:spTgt>
                                        </p:tgtEl>
                                      </p:cBhvr>
                                      <p:by x="105000" y="105000"/>
                                    </p:animScale>
                                  </p:childTnLst>
                                </p:cTn>
                              </p:par>
                            </p:childTnLst>
                          </p:cTn>
                        </p:par>
                      </p:childTnLst>
                    </p:cTn>
                  </p:par>
                  <p:par>
                    <p:cTn id="33" fill="hold">
                      <p:stCondLst>
                        <p:cond delay="indefinite"/>
                      </p:stCondLst>
                      <p:childTnLst>
                        <p:par>
                          <p:cTn id="34" fill="hold">
                            <p:stCondLst>
                              <p:cond delay="0"/>
                            </p:stCondLst>
                            <p:childTnLst>
                              <p:par>
                                <p:cTn id="35" presetID="26" presetClass="emph" presetSubtype="0" fill="hold" nodeType="clickEffect">
                                  <p:stCondLst>
                                    <p:cond delay="0"/>
                                  </p:stCondLst>
                                  <p:childTnLst>
                                    <p:animEffect transition="out" filter="fade">
                                      <p:cBhvr>
                                        <p:cTn id="36" dur="500" tmFilter="0, 0; .2, .5; .8, .5; 1, 0"/>
                                        <p:tgtEl>
                                          <p:spTgt spid="3">
                                            <p:txEl>
                                              <p:pRg st="8" end="8"/>
                                            </p:txEl>
                                          </p:spTgt>
                                        </p:tgtEl>
                                      </p:cBhvr>
                                    </p:animEffect>
                                    <p:animScale>
                                      <p:cBhvr>
                                        <p:cTn id="37" dur="250" autoRev="1" fill="hold"/>
                                        <p:tgtEl>
                                          <p:spTgt spid="3">
                                            <p:txEl>
                                              <p:pRg st="8" end="8"/>
                                            </p:txEl>
                                          </p:spTgt>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nodeType="clickEffect">
                                  <p:stCondLst>
                                    <p:cond delay="0"/>
                                  </p:stCondLst>
                                  <p:childTnLst>
                                    <p:animEffect transition="out" filter="fade">
                                      <p:cBhvr>
                                        <p:cTn id="41" dur="500" tmFilter="0, 0; .2, .5; .8, .5; 1, 0"/>
                                        <p:tgtEl>
                                          <p:spTgt spid="3">
                                            <p:txEl>
                                              <p:pRg st="9" end="9"/>
                                            </p:txEl>
                                          </p:spTgt>
                                        </p:tgtEl>
                                      </p:cBhvr>
                                    </p:animEffect>
                                    <p:animScale>
                                      <p:cBhvr>
                                        <p:cTn id="42" dur="250" autoRev="1" fill="hold"/>
                                        <p:tgtEl>
                                          <p:spTgt spid="3">
                                            <p:txEl>
                                              <p:pRg st="9" end="9"/>
                                            </p:txEl>
                                          </p:spTgt>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26" presetClass="emph" presetSubtype="0" fill="hold" nodeType="clickEffect">
                                  <p:stCondLst>
                                    <p:cond delay="0"/>
                                  </p:stCondLst>
                                  <p:childTnLst>
                                    <p:animEffect transition="out" filter="fade">
                                      <p:cBhvr>
                                        <p:cTn id="46" dur="500" tmFilter="0, 0; .2, .5; .8, .5; 1, 0"/>
                                        <p:tgtEl>
                                          <p:spTgt spid="3">
                                            <p:txEl>
                                              <p:pRg st="10" end="10"/>
                                            </p:txEl>
                                          </p:spTgt>
                                        </p:tgtEl>
                                      </p:cBhvr>
                                    </p:animEffect>
                                    <p:animScale>
                                      <p:cBhvr>
                                        <p:cTn id="47" dur="250" autoRev="1" fill="hold"/>
                                        <p:tgtEl>
                                          <p:spTgt spid="3">
                                            <p:txEl>
                                              <p:pRg st="10" end="10"/>
                                            </p:txEl>
                                          </p:spTgt>
                                        </p:tgtEl>
                                      </p:cBhvr>
                                      <p:by x="105000" y="105000"/>
                                    </p:animScale>
                                  </p:childTnLst>
                                </p:cTn>
                              </p:par>
                            </p:childTnLst>
                          </p:cTn>
                        </p:par>
                      </p:childTnLst>
                    </p:cTn>
                  </p:par>
                  <p:par>
                    <p:cTn id="48" fill="hold">
                      <p:stCondLst>
                        <p:cond delay="indefinite"/>
                      </p:stCondLst>
                      <p:childTnLst>
                        <p:par>
                          <p:cTn id="49" fill="hold">
                            <p:stCondLst>
                              <p:cond delay="0"/>
                            </p:stCondLst>
                            <p:childTnLst>
                              <p:par>
                                <p:cTn id="50" presetID="26" presetClass="emph" presetSubtype="0" fill="hold" nodeType="clickEffect">
                                  <p:stCondLst>
                                    <p:cond delay="0"/>
                                  </p:stCondLst>
                                  <p:childTnLst>
                                    <p:animEffect transition="out" filter="fade">
                                      <p:cBhvr>
                                        <p:cTn id="51" dur="500" tmFilter="0, 0; .2, .5; .8, .5; 1, 0"/>
                                        <p:tgtEl>
                                          <p:spTgt spid="3">
                                            <p:txEl>
                                              <p:pRg st="11" end="11"/>
                                            </p:txEl>
                                          </p:spTgt>
                                        </p:tgtEl>
                                      </p:cBhvr>
                                    </p:animEffect>
                                    <p:animScale>
                                      <p:cBhvr>
                                        <p:cTn id="52" dur="250" autoRev="1" fill="hold"/>
                                        <p:tgtEl>
                                          <p:spTgt spid="3">
                                            <p:txEl>
                                              <p:pRg st="11" end="11"/>
                                            </p:txEl>
                                          </p:spTgt>
                                        </p:tgtEl>
                                      </p:cBhvr>
                                      <p:by x="105000" y="105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3">
                                            <p:txEl>
                                              <p:pRg st="12" end="12"/>
                                            </p:txEl>
                                          </p:spTgt>
                                        </p:tgtEl>
                                      </p:cBhvr>
                                    </p:animEffect>
                                    <p:animScale>
                                      <p:cBhvr>
                                        <p:cTn id="57" dur="250" autoRev="1" fill="hold"/>
                                        <p:tgtEl>
                                          <p:spTgt spid="3">
                                            <p:txEl>
                                              <p:pRg st="12" end="12"/>
                                            </p:txEl>
                                          </p:spTgt>
                                        </p:tgtEl>
                                      </p:cBhvr>
                                      <p:by x="105000" y="105000"/>
                                    </p:animScale>
                                  </p:childTnLst>
                                </p:cTn>
                              </p:par>
                            </p:childTnLst>
                          </p:cTn>
                        </p:par>
                      </p:childTnLst>
                    </p:cTn>
                  </p:par>
                  <p:par>
                    <p:cTn id="58" fill="hold">
                      <p:stCondLst>
                        <p:cond delay="indefinite"/>
                      </p:stCondLst>
                      <p:childTnLst>
                        <p:par>
                          <p:cTn id="59" fill="hold">
                            <p:stCondLst>
                              <p:cond delay="0"/>
                            </p:stCondLst>
                            <p:childTnLst>
                              <p:par>
                                <p:cTn id="60" presetID="26" presetClass="emph" presetSubtype="0" fill="hold" nodeType="clickEffect">
                                  <p:stCondLst>
                                    <p:cond delay="0"/>
                                  </p:stCondLst>
                                  <p:childTnLst>
                                    <p:animEffect transition="out" filter="fade">
                                      <p:cBhvr>
                                        <p:cTn id="61" dur="500" tmFilter="0, 0; .2, .5; .8, .5; 1, 0"/>
                                        <p:tgtEl>
                                          <p:spTgt spid="3">
                                            <p:txEl>
                                              <p:pRg st="13" end="13"/>
                                            </p:txEl>
                                          </p:spTgt>
                                        </p:tgtEl>
                                      </p:cBhvr>
                                    </p:animEffect>
                                    <p:animScale>
                                      <p:cBhvr>
                                        <p:cTn id="62" dur="250" autoRev="1" fill="hold"/>
                                        <p:tgtEl>
                                          <p:spTgt spid="3">
                                            <p:txEl>
                                              <p:pRg st="13" end="13"/>
                                            </p:txEl>
                                          </p:spTgt>
                                        </p:tgtEl>
                                      </p:cBhvr>
                                      <p:by x="105000" y="105000"/>
                                    </p:animScale>
                                  </p:childTnLst>
                                </p:cTn>
                              </p:par>
                            </p:childTnLst>
                          </p:cTn>
                        </p:par>
                      </p:childTnLst>
                    </p:cTn>
                  </p:par>
                  <p:par>
                    <p:cTn id="63" fill="hold">
                      <p:stCondLst>
                        <p:cond delay="indefinite"/>
                      </p:stCondLst>
                      <p:childTnLst>
                        <p:par>
                          <p:cTn id="64" fill="hold">
                            <p:stCondLst>
                              <p:cond delay="0"/>
                            </p:stCondLst>
                            <p:childTnLst>
                              <p:par>
                                <p:cTn id="65" presetID="26" presetClass="emph" presetSubtype="0" fill="hold" nodeType="clickEffect">
                                  <p:stCondLst>
                                    <p:cond delay="0"/>
                                  </p:stCondLst>
                                  <p:childTnLst>
                                    <p:animEffect transition="out" filter="fade">
                                      <p:cBhvr>
                                        <p:cTn id="66" dur="500" tmFilter="0, 0; .2, .5; .8, .5; 1, 0"/>
                                        <p:tgtEl>
                                          <p:spTgt spid="3">
                                            <p:txEl>
                                              <p:pRg st="14" end="14"/>
                                            </p:txEl>
                                          </p:spTgt>
                                        </p:tgtEl>
                                      </p:cBhvr>
                                    </p:animEffect>
                                    <p:animScale>
                                      <p:cBhvr>
                                        <p:cTn id="67" dur="250" autoRev="1" fill="hold"/>
                                        <p:tgtEl>
                                          <p:spTgt spid="3">
                                            <p:txEl>
                                              <p:pRg st="14" end="14"/>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Mitigation</a:t>
            </a:r>
            <a:endParaRPr lang="en-CA" dirty="0"/>
          </a:p>
        </p:txBody>
      </p:sp>
      <p:sp>
        <p:nvSpPr>
          <p:cNvPr id="3" name="Content Placeholder 2"/>
          <p:cNvSpPr>
            <a:spLocks noGrp="1"/>
          </p:cNvSpPr>
          <p:nvPr>
            <p:ph idx="1"/>
          </p:nvPr>
        </p:nvSpPr>
        <p:spPr/>
        <p:txBody>
          <a:bodyPr>
            <a:normAutofit lnSpcReduction="10000"/>
          </a:bodyPr>
          <a:lstStyle/>
          <a:p>
            <a:r>
              <a:rPr lang="en-CA" dirty="0" smtClean="0"/>
              <a:t>V approach + </a:t>
            </a:r>
            <a:r>
              <a:rPr lang="en-CA" dirty="0" err="1" smtClean="0"/>
              <a:t>Vw</a:t>
            </a:r>
            <a:r>
              <a:rPr lang="en-CA" dirty="0" smtClean="0"/>
              <a:t> for mountain flying when close to terrain (500’)</a:t>
            </a:r>
          </a:p>
          <a:p>
            <a:r>
              <a:rPr lang="en-CA" dirty="0" smtClean="0"/>
              <a:t>Oxygen use (have it ready to go you may need to use it)</a:t>
            </a:r>
          </a:p>
          <a:p>
            <a:r>
              <a:rPr lang="en-CA" dirty="0" smtClean="0"/>
              <a:t>Pre flight Planning (weather, freezing levels, winds aloft, survival equipment, clothing, extra food/water for overnight)</a:t>
            </a:r>
          </a:p>
          <a:p>
            <a:r>
              <a:rPr lang="en-CA" dirty="0" smtClean="0"/>
              <a:t>Safety Altitudes above terrain (300’)</a:t>
            </a:r>
          </a:p>
          <a:p>
            <a:r>
              <a:rPr lang="en-CA" dirty="0" smtClean="0"/>
              <a:t>Never cross ridges perpendicular use a 45°</a:t>
            </a:r>
          </a:p>
          <a:p>
            <a:r>
              <a:rPr lang="en-CA" dirty="0" smtClean="0"/>
              <a:t>Know your landing areas or specific fields and minimum safety altitude to reach and route, plus safety margins</a:t>
            </a:r>
          </a:p>
          <a:p>
            <a:r>
              <a:rPr lang="en-CA" dirty="0" smtClean="0"/>
              <a:t>High sink areas and conditions, when caught move to where you would anticipate lift to be</a:t>
            </a:r>
          </a:p>
          <a:p>
            <a:r>
              <a:rPr lang="en-CA" dirty="0" smtClean="0"/>
              <a:t>Have a ELT and/or Satellite tracking device</a:t>
            </a:r>
          </a:p>
          <a:p>
            <a:r>
              <a:rPr lang="en-CA" dirty="0" smtClean="0"/>
              <a:t>Use </a:t>
            </a:r>
            <a:r>
              <a:rPr lang="en-CA" dirty="0" err="1" smtClean="0"/>
              <a:t>PowerFLARM</a:t>
            </a:r>
            <a:endParaRPr lang="en-CA" dirty="0"/>
          </a:p>
        </p:txBody>
      </p:sp>
    </p:spTree>
    <p:extLst>
      <p:ext uri="{BB962C8B-B14F-4D97-AF65-F5344CB8AC3E}">
        <p14:creationId xmlns:p14="http://schemas.microsoft.com/office/powerpoint/2010/main" val="237249267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CA" dirty="0" smtClean="0"/>
              <a:t>Is Your Glider Fit For Flight</a:t>
            </a:r>
            <a:endParaRPr lang="en-CA"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484784"/>
            <a:ext cx="6835708" cy="4821211"/>
          </a:xfrm>
          <a:prstGeom prst="rect">
            <a:avLst/>
          </a:prstGeom>
        </p:spPr>
      </p:pic>
    </p:spTree>
    <p:extLst>
      <p:ext uri="{BB962C8B-B14F-4D97-AF65-F5344CB8AC3E}">
        <p14:creationId xmlns:p14="http://schemas.microsoft.com/office/powerpoint/2010/main" val="17775774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256" y="461548"/>
            <a:ext cx="8497487" cy="5934904"/>
          </a:xfrm>
          <a:prstGeom prst="rect">
            <a:avLst/>
          </a:prstGeom>
        </p:spPr>
      </p:pic>
    </p:spTree>
    <p:extLst>
      <p:ext uri="{BB962C8B-B14F-4D97-AF65-F5344CB8AC3E}">
        <p14:creationId xmlns:p14="http://schemas.microsoft.com/office/powerpoint/2010/main" val="36927606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335" y="399627"/>
            <a:ext cx="8621329" cy="6058746"/>
          </a:xfrm>
          <a:prstGeom prst="rect">
            <a:avLst/>
          </a:prstGeom>
        </p:spPr>
      </p:pic>
    </p:spTree>
    <p:extLst>
      <p:ext uri="{BB962C8B-B14F-4D97-AF65-F5344CB8AC3E}">
        <p14:creationId xmlns:p14="http://schemas.microsoft.com/office/powerpoint/2010/main" val="8254070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Miss-assembly Prevention</a:t>
            </a:r>
            <a:endParaRPr lang="en-CA" dirty="0"/>
          </a:p>
        </p:txBody>
      </p:sp>
      <p:sp>
        <p:nvSpPr>
          <p:cNvPr id="3" name="Content Placeholder 2"/>
          <p:cNvSpPr>
            <a:spLocks noGrp="1"/>
          </p:cNvSpPr>
          <p:nvPr>
            <p:ph idx="1"/>
          </p:nvPr>
        </p:nvSpPr>
        <p:spPr/>
        <p:txBody>
          <a:bodyPr>
            <a:normAutofit fontScale="92500"/>
          </a:bodyPr>
          <a:lstStyle/>
          <a:p>
            <a:r>
              <a:rPr lang="en-CA" dirty="0" smtClean="0"/>
              <a:t>Use a good checklist from AFM or SAC DI book</a:t>
            </a:r>
          </a:p>
          <a:p>
            <a:r>
              <a:rPr lang="en-CA" dirty="0" smtClean="0"/>
              <a:t>Interruptions avoided- start over or go back at least two steps</a:t>
            </a:r>
          </a:p>
          <a:p>
            <a:r>
              <a:rPr lang="en-CA" dirty="0" smtClean="0"/>
              <a:t>DI by person familiar with type</a:t>
            </a:r>
          </a:p>
          <a:p>
            <a:r>
              <a:rPr lang="en-CA" dirty="0" smtClean="0"/>
              <a:t>Positive Control Checks</a:t>
            </a:r>
          </a:p>
          <a:p>
            <a:r>
              <a:rPr lang="en-CA" dirty="0" smtClean="0"/>
              <a:t>Critical Assembly Check (by second person)</a:t>
            </a:r>
          </a:p>
          <a:p>
            <a:r>
              <a:rPr lang="en-CA" dirty="0" smtClean="0"/>
              <a:t>Pre-flight cockpit checks</a:t>
            </a:r>
          </a:p>
          <a:p>
            <a:r>
              <a:rPr lang="en-CA" dirty="0" smtClean="0"/>
              <a:t>Red Hat Policy – Don’t interrupt pilot wearing</a:t>
            </a:r>
          </a:p>
          <a:p>
            <a:endParaRPr lang="en-CA" dirty="0"/>
          </a:p>
          <a:p>
            <a:pPr marL="114300" indent="0">
              <a:buNone/>
            </a:pPr>
            <a:endParaRPr lang="en-CA" dirty="0" smtClean="0"/>
          </a:p>
          <a:p>
            <a:pPr marL="114300" indent="0">
              <a:buNone/>
            </a:pPr>
            <a:endParaRPr lang="en-CA" dirty="0"/>
          </a:p>
          <a:p>
            <a:pPr marL="114300" indent="0">
              <a:buNone/>
            </a:pPr>
            <a:endParaRPr lang="en-CA" dirty="0" smtClean="0"/>
          </a:p>
          <a:p>
            <a:pPr marL="114300" indent="0">
              <a:buNone/>
            </a:pPr>
            <a:r>
              <a:rPr lang="en-CA" dirty="0" smtClean="0"/>
              <a:t>See also SSA SSF video “glider miss assembly</a:t>
            </a:r>
          </a:p>
          <a:p>
            <a:pPr marL="114300" indent="0">
              <a:buNone/>
            </a:pPr>
            <a:r>
              <a:rPr lang="en-CA" dirty="0"/>
              <a:t> </a:t>
            </a:r>
            <a:r>
              <a:rPr lang="en-CA" dirty="0">
                <a:hlinkClick r:id="rId2"/>
              </a:rPr>
              <a:t>http://</a:t>
            </a:r>
            <a:r>
              <a:rPr lang="en-CA" dirty="0" smtClean="0">
                <a:hlinkClick r:id="rId2"/>
              </a:rPr>
              <a:t>www.soaringsafety.org/learning/FSvideos.html#toohighonfinal</a:t>
            </a:r>
            <a:r>
              <a:rPr lang="en-CA" dirty="0" smtClean="0"/>
              <a:t> </a:t>
            </a:r>
            <a:endParaRPr lang="en-CA" dirty="0"/>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2348880"/>
            <a:ext cx="2736304" cy="3613658"/>
          </a:xfrm>
          <a:prstGeom prst="rect">
            <a:avLst/>
          </a:prstGeom>
        </p:spPr>
      </p:pic>
      <p:pic>
        <p:nvPicPr>
          <p:cNvPr id="1027" name="Picture 3" descr="Unread post">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1250" y="-287338"/>
            <a:ext cx="104775" cy="85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9024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Heuristics – Why we take risks</a:t>
            </a:r>
            <a:endParaRPr lang="en-CA" dirty="0"/>
          </a:p>
        </p:txBody>
      </p:sp>
      <p:sp>
        <p:nvSpPr>
          <p:cNvPr id="3" name="Content Placeholder 2"/>
          <p:cNvSpPr>
            <a:spLocks noGrp="1"/>
          </p:cNvSpPr>
          <p:nvPr>
            <p:ph idx="1"/>
          </p:nvPr>
        </p:nvSpPr>
        <p:spPr/>
        <p:txBody>
          <a:bodyPr>
            <a:normAutofit fontScale="62500" lnSpcReduction="20000"/>
          </a:bodyPr>
          <a:lstStyle/>
          <a:p>
            <a:pPr lvl="0"/>
            <a:r>
              <a:rPr lang="en-CA" b="1" dirty="0"/>
              <a:t>Familiarity</a:t>
            </a:r>
            <a:r>
              <a:rPr lang="en-CA" dirty="0"/>
              <a:t> – The more often we do something the more it becomes a comfortable action despite there being new information on a hazard or risk. E.G. if training for rope break at 300’ you always make a 180 you will likely do so despite head wind and 5000’ runway remaining.  99.9% safe means 1 fatal if risk becomes acceptable standard  in 1000 flights. Poor circuits and landings – </a:t>
            </a:r>
            <a:r>
              <a:rPr lang="en-CA" dirty="0" smtClean="0"/>
              <a:t>ground loops </a:t>
            </a:r>
            <a:r>
              <a:rPr lang="en-CA" dirty="0"/>
              <a:t>etc.</a:t>
            </a:r>
          </a:p>
          <a:p>
            <a:pPr marL="0" lvl="0" indent="0">
              <a:buNone/>
            </a:pPr>
            <a:endParaRPr lang="en-CA" dirty="0"/>
          </a:p>
          <a:p>
            <a:pPr lvl="0"/>
            <a:r>
              <a:rPr lang="en-CA" b="1" dirty="0"/>
              <a:t>Consistency</a:t>
            </a:r>
            <a:r>
              <a:rPr lang="en-CA" dirty="0"/>
              <a:t> – once a decision is made it is easier to stay with that decision despite new information, EG pushing a final glide, or weather, or  low </a:t>
            </a:r>
            <a:r>
              <a:rPr lang="en-CA" dirty="0" err="1"/>
              <a:t>thermalling</a:t>
            </a:r>
            <a:r>
              <a:rPr lang="en-CA" dirty="0"/>
              <a:t>.</a:t>
            </a:r>
          </a:p>
          <a:p>
            <a:pPr lvl="0"/>
            <a:endParaRPr lang="en-CA" dirty="0"/>
          </a:p>
          <a:p>
            <a:pPr lvl="0"/>
            <a:r>
              <a:rPr lang="en-CA" b="1" dirty="0"/>
              <a:t>Acceptance</a:t>
            </a:r>
            <a:r>
              <a:rPr lang="en-CA" dirty="0"/>
              <a:t> – doing something to get accepted by others (particularly younger men with women) despite the hazard/risk. E.G. competitive, aggressive or risk taking, such as aerobatics or low flying with passenger.</a:t>
            </a:r>
          </a:p>
          <a:p>
            <a:pPr lvl="0"/>
            <a:endParaRPr lang="en-CA" dirty="0"/>
          </a:p>
          <a:p>
            <a:pPr lvl="0"/>
            <a:r>
              <a:rPr lang="en-CA" b="1" dirty="0"/>
              <a:t>Expert halo</a:t>
            </a:r>
            <a:r>
              <a:rPr lang="en-CA" dirty="0"/>
              <a:t> – following a leader of a group decisions because of their assertiveness or perceived expertise. It may not be a good decision. E.G. Glider leaves a thermal too low but the others follow because he must know something they don’t.</a:t>
            </a:r>
          </a:p>
          <a:p>
            <a:pPr lvl="0"/>
            <a:endParaRPr lang="en-CA" dirty="0"/>
          </a:p>
          <a:p>
            <a:pPr lvl="0"/>
            <a:r>
              <a:rPr lang="en-CA" b="1" dirty="0"/>
              <a:t>Social facilitation</a:t>
            </a:r>
            <a:r>
              <a:rPr lang="en-CA" dirty="0"/>
              <a:t> – group decisions are enhanced risk with more skills of the group despite factors to the contrary. E. G. a group of contest pilots may decide to push weather when individually the might not make that choice.</a:t>
            </a:r>
          </a:p>
          <a:p>
            <a:pPr lvl="0"/>
            <a:endParaRPr lang="en-CA" dirty="0"/>
          </a:p>
          <a:p>
            <a:pPr lvl="0"/>
            <a:r>
              <a:rPr lang="en-CA" b="1" dirty="0"/>
              <a:t>Scarcity</a:t>
            </a:r>
            <a:r>
              <a:rPr lang="en-CA" dirty="0"/>
              <a:t> – tendency to value opportunities in proportion to the chance that they may be lost. E.G. Pilot flying a MG may be more willing to take risks over hazardous terrain rather than lose the value of having spent so much money for the capability of a motorized glider.</a:t>
            </a:r>
          </a:p>
          <a:p>
            <a:endParaRPr lang="en-CA" dirty="0"/>
          </a:p>
          <a:p>
            <a:endParaRPr lang="en-CA" dirty="0"/>
          </a:p>
        </p:txBody>
      </p:sp>
    </p:spTree>
    <p:extLst>
      <p:ext uri="{BB962C8B-B14F-4D97-AF65-F5344CB8AC3E}">
        <p14:creationId xmlns:p14="http://schemas.microsoft.com/office/powerpoint/2010/main" val="23156643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Safety Systems Approach </a:t>
            </a:r>
            <a:br>
              <a:rPr lang="en-CA" dirty="0" smtClean="0"/>
            </a:br>
            <a:r>
              <a:rPr lang="en-CA" sz="1800" dirty="0" smtClean="0"/>
              <a:t>Mitigating club hazards that could lead to emergencies</a:t>
            </a:r>
            <a:endParaRPr lang="en-CA" sz="1800" dirty="0"/>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8732" y="1618997"/>
            <a:ext cx="6706536" cy="3620005"/>
          </a:xfrm>
          <a:prstGeom prst="rect">
            <a:avLst/>
          </a:prstGeom>
        </p:spPr>
      </p:pic>
      <p:sp>
        <p:nvSpPr>
          <p:cNvPr id="4" name="TextBox 3"/>
          <p:cNvSpPr txBox="1"/>
          <p:nvPr/>
        </p:nvSpPr>
        <p:spPr>
          <a:xfrm>
            <a:off x="755576" y="5239002"/>
            <a:ext cx="6912768" cy="923330"/>
          </a:xfrm>
          <a:prstGeom prst="rect">
            <a:avLst/>
          </a:prstGeom>
          <a:noFill/>
        </p:spPr>
        <p:txBody>
          <a:bodyPr wrap="square" rtlCol="0">
            <a:spAutoFit/>
          </a:bodyPr>
          <a:lstStyle/>
          <a:p>
            <a:r>
              <a:rPr lang="en-CA" dirty="0" smtClean="0"/>
              <a:t>Hand out white index cards to participants and have them jot down a hazard they perceive at their club. Collect them and then white board the results and discuss how they would go through this process.</a:t>
            </a:r>
            <a:endParaRPr lang="en-CA" dirty="0"/>
          </a:p>
        </p:txBody>
      </p:sp>
      <p:sp>
        <p:nvSpPr>
          <p:cNvPr id="5" name="TextBox 4"/>
          <p:cNvSpPr txBox="1"/>
          <p:nvPr/>
        </p:nvSpPr>
        <p:spPr>
          <a:xfrm>
            <a:off x="755576" y="6250622"/>
            <a:ext cx="6912768" cy="369332"/>
          </a:xfrm>
          <a:prstGeom prst="rect">
            <a:avLst/>
          </a:prstGeom>
          <a:noFill/>
        </p:spPr>
        <p:txBody>
          <a:bodyPr wrap="square" rtlCol="0">
            <a:spAutoFit/>
          </a:bodyPr>
          <a:lstStyle/>
          <a:p>
            <a:r>
              <a:rPr lang="en-CA" b="1" dirty="0" smtClean="0">
                <a:solidFill>
                  <a:srgbClr val="FF0000"/>
                </a:solidFill>
              </a:rPr>
              <a:t>Was this process of analysis  too hard???</a:t>
            </a:r>
            <a:endParaRPr lang="en-CA" b="1" dirty="0">
              <a:solidFill>
                <a:srgbClr val="FF0000"/>
              </a:solidFill>
            </a:endParaRPr>
          </a:p>
        </p:txBody>
      </p:sp>
    </p:spTree>
    <p:extLst>
      <p:ext uri="{BB962C8B-B14F-4D97-AF65-F5344CB8AC3E}">
        <p14:creationId xmlns:p14="http://schemas.microsoft.com/office/powerpoint/2010/main" val="290307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SAFETY SYSTEMS</a:t>
            </a:r>
            <a:endParaRPr lang="en-CA" dirty="0"/>
          </a:p>
        </p:txBody>
      </p:sp>
      <p:sp>
        <p:nvSpPr>
          <p:cNvPr id="5" name="Content Placeholder 4"/>
          <p:cNvSpPr>
            <a:spLocks noGrp="1"/>
          </p:cNvSpPr>
          <p:nvPr>
            <p:ph idx="1"/>
          </p:nvPr>
        </p:nvSpPr>
        <p:spPr/>
        <p:txBody>
          <a:bodyPr>
            <a:normAutofit fontScale="92500" lnSpcReduction="10000"/>
          </a:bodyPr>
          <a:lstStyle/>
          <a:p>
            <a:r>
              <a:rPr lang="en-CA" dirty="0"/>
              <a:t>People will act impulsively with respect to safety before a reasoned approach. Our tendency is to review accidents/incidents from reasoned approach and not the emotional one in which many were created. Mitigation should take this into account. </a:t>
            </a:r>
          </a:p>
          <a:p>
            <a:r>
              <a:rPr lang="en-CA" dirty="0"/>
              <a:t>Safety measures need to address overall safety system and not assume safety is only a linear chain of events and one barrier will work. We need multiple barriers and layers of safety measures. </a:t>
            </a:r>
          </a:p>
          <a:p>
            <a:r>
              <a:rPr lang="en-CA" dirty="0"/>
              <a:t>Operational safety at user end is more relevant in safety matters than a top down safety approach. Must pay attention to </a:t>
            </a:r>
            <a:r>
              <a:rPr lang="en-CA" dirty="0" smtClean="0"/>
              <a:t>pilot </a:t>
            </a:r>
            <a:r>
              <a:rPr lang="en-CA" dirty="0"/>
              <a:t>concerns, including recognition and acknowledgement of </a:t>
            </a:r>
            <a:r>
              <a:rPr lang="en-CA" dirty="0" smtClean="0"/>
              <a:t>pilot </a:t>
            </a:r>
            <a:r>
              <a:rPr lang="en-CA" dirty="0"/>
              <a:t>input. </a:t>
            </a:r>
          </a:p>
          <a:p>
            <a:r>
              <a:rPr lang="en-CA" dirty="0"/>
              <a:t>Incident reporting must also be acknowledged and acted upon to encourage reporting. Incident reporters must feel and see that their reports result in a difference to safety</a:t>
            </a:r>
            <a:r>
              <a:rPr lang="en-CA" dirty="0" smtClean="0"/>
              <a:t>.</a:t>
            </a:r>
          </a:p>
          <a:p>
            <a:r>
              <a:rPr lang="en-CA" dirty="0" smtClean="0"/>
              <a:t>Focus not as much on what went wrong, but that human error is a symptom of something wrong deeper in the system. Find out how pilots actions made sense at the time given the circumstances.</a:t>
            </a:r>
            <a:endParaRPr lang="en-CA" dirty="0"/>
          </a:p>
          <a:p>
            <a:endParaRPr lang="en-CA" dirty="0"/>
          </a:p>
        </p:txBody>
      </p:sp>
    </p:spTree>
    <p:extLst>
      <p:ext uri="{BB962C8B-B14F-4D97-AF65-F5344CB8AC3E}">
        <p14:creationId xmlns:p14="http://schemas.microsoft.com/office/powerpoint/2010/main" val="34536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Summary</a:t>
            </a:r>
            <a:endParaRPr lang="en-CA" dirty="0"/>
          </a:p>
        </p:txBody>
      </p:sp>
      <p:sp>
        <p:nvSpPr>
          <p:cNvPr id="3" name="Content Placeholder 2"/>
          <p:cNvSpPr>
            <a:spLocks noGrp="1"/>
          </p:cNvSpPr>
          <p:nvPr>
            <p:ph idx="1"/>
          </p:nvPr>
        </p:nvSpPr>
        <p:spPr/>
        <p:txBody>
          <a:bodyPr/>
          <a:lstStyle/>
          <a:p>
            <a:r>
              <a:rPr lang="en-CA" dirty="0" smtClean="0"/>
              <a:t>Most emergencies can mitigated by flight planning and preparations  including careful inspections</a:t>
            </a:r>
          </a:p>
          <a:p>
            <a:r>
              <a:rPr lang="en-CA" dirty="0" smtClean="0"/>
              <a:t>Having a plan before take off for take off emergencies</a:t>
            </a:r>
          </a:p>
          <a:p>
            <a:r>
              <a:rPr lang="en-CA" dirty="0" smtClean="0"/>
              <a:t>Staying calm, managing stress, and using pilot decision making tools for inflight emergencies</a:t>
            </a:r>
          </a:p>
          <a:p>
            <a:r>
              <a:rPr lang="en-CA" dirty="0" smtClean="0"/>
              <a:t>Respecting airspace requirements for visibility and cloud separation, use anti-collision device, maintain a proper lookout, and apply good airmanship.</a:t>
            </a:r>
          </a:p>
          <a:p>
            <a:endParaRPr lang="en-CA" dirty="0" smtClean="0"/>
          </a:p>
          <a:p>
            <a:endParaRPr lang="en-CA" dirty="0"/>
          </a:p>
        </p:txBody>
      </p:sp>
    </p:spTree>
    <p:extLst>
      <p:ext uri="{BB962C8B-B14F-4D97-AF65-F5344CB8AC3E}">
        <p14:creationId xmlns:p14="http://schemas.microsoft.com/office/powerpoint/2010/main" val="393187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Simulator Exercises</a:t>
            </a:r>
            <a:endParaRPr lang="en-CA" dirty="0"/>
          </a:p>
        </p:txBody>
      </p:sp>
      <p:sp>
        <p:nvSpPr>
          <p:cNvPr id="3" name="Content Placeholder 2"/>
          <p:cNvSpPr>
            <a:spLocks noGrp="1"/>
          </p:cNvSpPr>
          <p:nvPr>
            <p:ph idx="1"/>
          </p:nvPr>
        </p:nvSpPr>
        <p:spPr/>
        <p:txBody>
          <a:bodyPr>
            <a:normAutofit/>
          </a:bodyPr>
          <a:lstStyle/>
          <a:p>
            <a:r>
              <a:rPr lang="en-CA" dirty="0" smtClean="0"/>
              <a:t>All Flight exercises possible and low spins</a:t>
            </a:r>
          </a:p>
          <a:p>
            <a:r>
              <a:rPr lang="en-CA" dirty="0" smtClean="0"/>
              <a:t>Late/low rope breaks</a:t>
            </a:r>
          </a:p>
          <a:p>
            <a:r>
              <a:rPr lang="en-CA" dirty="0" smtClean="0"/>
              <a:t>Drift illusions (peripheral visuals required!)</a:t>
            </a:r>
          </a:p>
          <a:p>
            <a:r>
              <a:rPr lang="en-CA" dirty="0" smtClean="0"/>
              <a:t>Tow plane upset recovery</a:t>
            </a:r>
          </a:p>
          <a:p>
            <a:r>
              <a:rPr lang="en-CA" dirty="0" smtClean="0"/>
              <a:t>Unusual attitude training slow roll (recovery from inverted), loop, snap roll, barrel roll</a:t>
            </a:r>
          </a:p>
          <a:p>
            <a:r>
              <a:rPr lang="en-CA" dirty="0" smtClean="0"/>
              <a:t>Final turns spin recovery scenarios</a:t>
            </a:r>
          </a:p>
          <a:p>
            <a:r>
              <a:rPr lang="en-CA" dirty="0" smtClean="0"/>
              <a:t>Flying in turbulence</a:t>
            </a:r>
          </a:p>
          <a:p>
            <a:r>
              <a:rPr lang="en-CA" dirty="0" smtClean="0"/>
              <a:t>Ridge soaring and gaggle flying </a:t>
            </a:r>
          </a:p>
          <a:p>
            <a:r>
              <a:rPr lang="en-CA" dirty="0" smtClean="0"/>
              <a:t>FLARM drills</a:t>
            </a:r>
          </a:p>
          <a:p>
            <a:r>
              <a:rPr lang="en-CA" dirty="0" smtClean="0"/>
              <a:t>Egress ground parachute training</a:t>
            </a:r>
            <a:endParaRPr lang="en-CA" dirty="0"/>
          </a:p>
        </p:txBody>
      </p:sp>
    </p:spTree>
    <p:extLst>
      <p:ext uri="{BB962C8B-B14F-4D97-AF65-F5344CB8AC3E}">
        <p14:creationId xmlns:p14="http://schemas.microsoft.com/office/powerpoint/2010/main" val="6757918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CA" dirty="0" smtClean="0"/>
              <a:t>Dealing with Emergencies</a:t>
            </a:r>
            <a:endParaRPr lang="en-CA" dirty="0"/>
          </a:p>
        </p:txBody>
      </p:sp>
      <p:sp>
        <p:nvSpPr>
          <p:cNvPr id="10" name="Content Placeholder 9"/>
          <p:cNvSpPr>
            <a:spLocks noGrp="1"/>
          </p:cNvSpPr>
          <p:nvPr>
            <p:ph idx="1"/>
          </p:nvPr>
        </p:nvSpPr>
        <p:spPr/>
        <p:txBody>
          <a:bodyPr>
            <a:normAutofit lnSpcReduction="10000"/>
          </a:bodyPr>
          <a:lstStyle/>
          <a:p>
            <a:r>
              <a:rPr lang="en-CA" dirty="0" smtClean="0"/>
              <a:t>Key to emergencies is avoiding them in the first place</a:t>
            </a:r>
          </a:p>
          <a:p>
            <a:r>
              <a:rPr lang="en-CA" dirty="0" smtClean="0"/>
              <a:t>Second - you want to plan how to deal with them</a:t>
            </a:r>
          </a:p>
          <a:p>
            <a:r>
              <a:rPr lang="en-CA" dirty="0" smtClean="0"/>
              <a:t>Third – you want to practice to build up confidence</a:t>
            </a:r>
          </a:p>
          <a:p>
            <a:r>
              <a:rPr lang="en-CA" dirty="0" smtClean="0"/>
              <a:t>You can’t practice for every event but you can learn some techniques</a:t>
            </a:r>
          </a:p>
          <a:p>
            <a:r>
              <a:rPr lang="en-CA" dirty="0" smtClean="0"/>
              <a:t>Does your club train to the minimum to pass the exam or do they train for maximum safety?</a:t>
            </a:r>
          </a:p>
          <a:p>
            <a:r>
              <a:rPr lang="en-CA" dirty="0" smtClean="0"/>
              <a:t>Are you a fair weather flyer? Leaves you unprepared for difficult conditions!</a:t>
            </a:r>
          </a:p>
          <a:p>
            <a:r>
              <a:rPr lang="en-CA" dirty="0" smtClean="0"/>
              <a:t>How do you personally approach safety in general</a:t>
            </a:r>
          </a:p>
          <a:p>
            <a:pPr lvl="1"/>
            <a:r>
              <a:rPr lang="en-CA" dirty="0" smtClean="0"/>
              <a:t>Use a cell phone while driving?</a:t>
            </a:r>
          </a:p>
          <a:p>
            <a:pPr lvl="1"/>
            <a:r>
              <a:rPr lang="en-CA" dirty="0" smtClean="0"/>
              <a:t>Wear a bicycle helmet while riding?</a:t>
            </a:r>
          </a:p>
          <a:p>
            <a:pPr lvl="1"/>
            <a:r>
              <a:rPr lang="en-CA" dirty="0" smtClean="0"/>
              <a:t>Examine your attitude and what is your pay off for not reducing the risk?</a:t>
            </a:r>
            <a:endParaRPr lang="en-CA" dirty="0"/>
          </a:p>
        </p:txBody>
      </p:sp>
    </p:spTree>
    <p:extLst>
      <p:ext uri="{BB962C8B-B14F-4D97-AF65-F5344CB8AC3E}">
        <p14:creationId xmlns:p14="http://schemas.microsoft.com/office/powerpoint/2010/main" val="1301732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xEl>
                                              <p:pRg st="8" end="8"/>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CA" dirty="0" smtClean="0"/>
              <a:t>Instructor Notes</a:t>
            </a:r>
            <a:endParaRPr lang="en-CA" dirty="0"/>
          </a:p>
        </p:txBody>
      </p:sp>
      <p:sp>
        <p:nvSpPr>
          <p:cNvPr id="5" name="Subtitle 4"/>
          <p:cNvSpPr>
            <a:spLocks noGrp="1"/>
          </p:cNvSpPr>
          <p:nvPr>
            <p:ph type="subTitle" idx="1"/>
          </p:nvPr>
        </p:nvSpPr>
        <p:spPr>
          <a:xfrm>
            <a:off x="685800" y="4572000"/>
            <a:ext cx="6622504" cy="1377280"/>
          </a:xfrm>
        </p:spPr>
        <p:txBody>
          <a:bodyPr>
            <a:normAutofit fontScale="85000" lnSpcReduction="20000"/>
          </a:bodyPr>
          <a:lstStyle/>
          <a:p>
            <a:r>
              <a:rPr lang="en-CA" dirty="0" smtClean="0"/>
              <a:t>To assist discussions and flight training sessions with pilots. Not necessarily part of the presentation. Do not add multiple emergencies together at the same time. Once, one exercise is completed, another can be started on the same flight provide the pilot is not overwhelmed and was briefed. Have pilot practice stress reduction exercise during the exercise. IE breathe, </a:t>
            </a:r>
            <a:r>
              <a:rPr lang="en-CA" dirty="0" err="1" smtClean="0"/>
              <a:t>etc</a:t>
            </a:r>
            <a:r>
              <a:rPr lang="en-CA" dirty="0" smtClean="0"/>
              <a:t>!</a:t>
            </a:r>
            <a:endParaRPr lang="en-CA" dirty="0"/>
          </a:p>
        </p:txBody>
      </p:sp>
    </p:spTree>
    <p:extLst>
      <p:ext uri="{BB962C8B-B14F-4D97-AF65-F5344CB8AC3E}">
        <p14:creationId xmlns:p14="http://schemas.microsoft.com/office/powerpoint/2010/main" val="35720815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Instructor Discussion Notes Scenario 1</a:t>
            </a:r>
            <a:endParaRPr lang="en-CA" dirty="0"/>
          </a:p>
        </p:txBody>
      </p:sp>
      <p:sp>
        <p:nvSpPr>
          <p:cNvPr id="3" name="Content Placeholder 2"/>
          <p:cNvSpPr>
            <a:spLocks noGrp="1"/>
          </p:cNvSpPr>
          <p:nvPr>
            <p:ph idx="1"/>
          </p:nvPr>
        </p:nvSpPr>
        <p:spPr/>
        <p:txBody>
          <a:bodyPr/>
          <a:lstStyle/>
          <a:p>
            <a:r>
              <a:rPr lang="en-CA" dirty="0" smtClean="0"/>
              <a:t>Pilot factor – after discussion most pilots agree lowest risk is to release and land ahead on available runway (logical brain); but most pilots despite the number of fatalities/crashes will elect to save the canopy or save embarrassment of a poor pre-flight check and accept higher risk of completing a circuit to land (emotional brain wins out most of the time!)</a:t>
            </a:r>
          </a:p>
          <a:p>
            <a:r>
              <a:rPr lang="en-CA" dirty="0" smtClean="0"/>
              <a:t>Options identified may include:</a:t>
            </a:r>
          </a:p>
          <a:p>
            <a:pPr lvl="1"/>
            <a:r>
              <a:rPr lang="en-CA" dirty="0" smtClean="0"/>
              <a:t>Release and land on remaining runway/field!</a:t>
            </a:r>
          </a:p>
          <a:p>
            <a:pPr lvl="1"/>
            <a:r>
              <a:rPr lang="en-CA" dirty="0" smtClean="0"/>
              <a:t>Hold canopy until high enough to release then side slip in to land if side opening canopy!</a:t>
            </a:r>
          </a:p>
          <a:p>
            <a:pPr lvl="1"/>
            <a:r>
              <a:rPr lang="en-CA" dirty="0" smtClean="0"/>
              <a:t>Hold on and try to fix canopy closed at higher altitude letting controls go!</a:t>
            </a:r>
          </a:p>
          <a:p>
            <a:pPr lvl="1"/>
            <a:r>
              <a:rPr lang="en-CA" dirty="0" smtClean="0"/>
              <a:t>Hold on and attempt a no air brake approach/landing!</a:t>
            </a:r>
            <a:endParaRPr lang="en-CA" dirty="0"/>
          </a:p>
        </p:txBody>
      </p:sp>
    </p:spTree>
    <p:extLst>
      <p:ext uri="{BB962C8B-B14F-4D97-AF65-F5344CB8AC3E}">
        <p14:creationId xmlns:p14="http://schemas.microsoft.com/office/powerpoint/2010/main" val="171701758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Instructor Discussion Notes Scenario </a:t>
            </a:r>
            <a:r>
              <a:rPr lang="en-CA" dirty="0" smtClean="0"/>
              <a:t>2</a:t>
            </a:r>
            <a:endParaRPr lang="en-CA" dirty="0"/>
          </a:p>
        </p:txBody>
      </p:sp>
      <p:sp>
        <p:nvSpPr>
          <p:cNvPr id="3" name="Content Placeholder 2"/>
          <p:cNvSpPr>
            <a:spLocks noGrp="1"/>
          </p:cNvSpPr>
          <p:nvPr>
            <p:ph idx="1"/>
          </p:nvPr>
        </p:nvSpPr>
        <p:spPr/>
        <p:txBody>
          <a:bodyPr>
            <a:normAutofit lnSpcReduction="10000"/>
          </a:bodyPr>
          <a:lstStyle/>
          <a:p>
            <a:r>
              <a:rPr lang="en-CA" dirty="0" smtClean="0"/>
              <a:t>Pilot factors – pilot ignoring fact that 60 degree bank turn at 2 g stall speed is above min sink speed, pilot rushed and under high stress load has been making series of poor decisions.</a:t>
            </a:r>
          </a:p>
          <a:p>
            <a:r>
              <a:rPr lang="en-CA" dirty="0" smtClean="0"/>
              <a:t>Aircraft – ASW -27 high performance glider with airfoil that will likely not give much stall warning at 2g, ASW 27 manual states use of max deflection of controls at low airspeed could cause stall/spin or spiral,</a:t>
            </a:r>
          </a:p>
          <a:p>
            <a:r>
              <a:rPr lang="en-CA" dirty="0" smtClean="0"/>
              <a:t>Environment – turbulence and shears possible contribute to stall/spin. Height above ground inadequate for recoveries</a:t>
            </a:r>
          </a:p>
          <a:p>
            <a:r>
              <a:rPr lang="en-CA" dirty="0" smtClean="0"/>
              <a:t>External Factor – pilot has committed to not landing out and will accept higher risk to achieve goal</a:t>
            </a:r>
          </a:p>
          <a:p>
            <a:r>
              <a:rPr lang="en-CA" dirty="0" smtClean="0"/>
              <a:t>3 x Options include continue plan to thermal and stall/spin, or reduce angle of bank and attempt to center lift, or level out and land in available terrain while still in control</a:t>
            </a:r>
            <a:endParaRPr lang="en-CA" dirty="0"/>
          </a:p>
        </p:txBody>
      </p:sp>
    </p:spTree>
    <p:extLst>
      <p:ext uri="{BB962C8B-B14F-4D97-AF65-F5344CB8AC3E}">
        <p14:creationId xmlns:p14="http://schemas.microsoft.com/office/powerpoint/2010/main" val="132871281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903" y="116632"/>
            <a:ext cx="7620000" cy="1143000"/>
          </a:xfrm>
        </p:spPr>
        <p:txBody>
          <a:bodyPr/>
          <a:lstStyle/>
          <a:p>
            <a:r>
              <a:rPr lang="en-CA" dirty="0" smtClean="0"/>
              <a:t>Drift Illusion &amp; Overshoot Protection instructor notes</a:t>
            </a:r>
            <a:endParaRPr lang="en-CA" dirty="0"/>
          </a:p>
        </p:txBody>
      </p:sp>
      <p:sp>
        <p:nvSpPr>
          <p:cNvPr id="3" name="Content Placeholder 2"/>
          <p:cNvSpPr>
            <a:spLocks noGrp="1"/>
          </p:cNvSpPr>
          <p:nvPr>
            <p:ph idx="1"/>
          </p:nvPr>
        </p:nvSpPr>
        <p:spPr>
          <a:xfrm>
            <a:off x="473968" y="1244724"/>
            <a:ext cx="7620000" cy="4800600"/>
          </a:xfrm>
        </p:spPr>
        <p:txBody>
          <a:bodyPr>
            <a:normAutofit/>
          </a:bodyPr>
          <a:lstStyle/>
          <a:p>
            <a:pPr marL="114300" indent="0">
              <a:buNone/>
            </a:pPr>
            <a:r>
              <a:rPr lang="en-CA" sz="1800" dirty="0" smtClean="0"/>
              <a:t>Instructor demonstrates t o pilot who looks down lower wing, then note that yaw string is straight</a:t>
            </a:r>
            <a:endParaRPr lang="en-CA" sz="1800" dirty="0"/>
          </a:p>
        </p:txBody>
      </p:sp>
      <p:cxnSp>
        <p:nvCxnSpPr>
          <p:cNvPr id="5" name="Straight Connector 4"/>
          <p:cNvCxnSpPr/>
          <p:nvPr/>
        </p:nvCxnSpPr>
        <p:spPr>
          <a:xfrm>
            <a:off x="2492152" y="3212976"/>
            <a:ext cx="21602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492152" y="2573288"/>
            <a:ext cx="21602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92152" y="2573288"/>
            <a:ext cx="0" cy="6396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Elbow Connector 10"/>
          <p:cNvCxnSpPr/>
          <p:nvPr/>
        </p:nvCxnSpPr>
        <p:spPr>
          <a:xfrm rot="10800000">
            <a:off x="1835696" y="2132856"/>
            <a:ext cx="3240360" cy="1728192"/>
          </a:xfrm>
          <a:prstGeom prst="bentConnector3">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691680" y="2132856"/>
            <a:ext cx="0" cy="76027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691680" y="2893132"/>
            <a:ext cx="1080120"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2975429" y="2145765"/>
            <a:ext cx="1013365" cy="1729549"/>
          </a:xfrm>
          <a:custGeom>
            <a:avLst/>
            <a:gdLst>
              <a:gd name="connsiteX0" fmla="*/ 537028 w 1013365"/>
              <a:gd name="connsiteY0" fmla="*/ 1729549 h 1729549"/>
              <a:gd name="connsiteX1" fmla="*/ 116114 w 1013365"/>
              <a:gd name="connsiteY1" fmla="*/ 1555378 h 1729549"/>
              <a:gd name="connsiteX2" fmla="*/ 0 w 1013365"/>
              <a:gd name="connsiteY2" fmla="*/ 1250578 h 1729549"/>
              <a:gd name="connsiteX3" fmla="*/ 116114 w 1013365"/>
              <a:gd name="connsiteY3" fmla="*/ 902235 h 1729549"/>
              <a:gd name="connsiteX4" fmla="*/ 493485 w 1013365"/>
              <a:gd name="connsiteY4" fmla="*/ 757092 h 1729549"/>
              <a:gd name="connsiteX5" fmla="*/ 798285 w 1013365"/>
              <a:gd name="connsiteY5" fmla="*/ 640978 h 1729549"/>
              <a:gd name="connsiteX6" fmla="*/ 972457 w 1013365"/>
              <a:gd name="connsiteY6" fmla="*/ 452292 h 1729549"/>
              <a:gd name="connsiteX7" fmla="*/ 1001485 w 1013365"/>
              <a:gd name="connsiteY7" fmla="*/ 234578 h 1729549"/>
              <a:gd name="connsiteX8" fmla="*/ 812800 w 1013365"/>
              <a:gd name="connsiteY8" fmla="*/ 60406 h 1729549"/>
              <a:gd name="connsiteX9" fmla="*/ 566057 w 1013365"/>
              <a:gd name="connsiteY9" fmla="*/ 2349 h 1729549"/>
              <a:gd name="connsiteX10" fmla="*/ 464457 w 1013365"/>
              <a:gd name="connsiteY10" fmla="*/ 16864 h 172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13365" h="1729549">
                <a:moveTo>
                  <a:pt x="537028" y="1729549"/>
                </a:moveTo>
                <a:cubicBezTo>
                  <a:pt x="371323" y="1682377"/>
                  <a:pt x="205619" y="1635206"/>
                  <a:pt x="116114" y="1555378"/>
                </a:cubicBezTo>
                <a:cubicBezTo>
                  <a:pt x="26609" y="1475550"/>
                  <a:pt x="0" y="1359435"/>
                  <a:pt x="0" y="1250578"/>
                </a:cubicBezTo>
                <a:cubicBezTo>
                  <a:pt x="0" y="1141721"/>
                  <a:pt x="33867" y="984483"/>
                  <a:pt x="116114" y="902235"/>
                </a:cubicBezTo>
                <a:cubicBezTo>
                  <a:pt x="198361" y="819987"/>
                  <a:pt x="493485" y="757092"/>
                  <a:pt x="493485" y="757092"/>
                </a:cubicBezTo>
                <a:cubicBezTo>
                  <a:pt x="607180" y="713549"/>
                  <a:pt x="718456" y="691778"/>
                  <a:pt x="798285" y="640978"/>
                </a:cubicBezTo>
                <a:cubicBezTo>
                  <a:pt x="878114" y="590178"/>
                  <a:pt x="938590" y="520025"/>
                  <a:pt x="972457" y="452292"/>
                </a:cubicBezTo>
                <a:cubicBezTo>
                  <a:pt x="1006324" y="384559"/>
                  <a:pt x="1028095" y="299892"/>
                  <a:pt x="1001485" y="234578"/>
                </a:cubicBezTo>
                <a:cubicBezTo>
                  <a:pt x="974876" y="169264"/>
                  <a:pt x="885371" y="99111"/>
                  <a:pt x="812800" y="60406"/>
                </a:cubicBezTo>
                <a:cubicBezTo>
                  <a:pt x="740229" y="21701"/>
                  <a:pt x="624114" y="9606"/>
                  <a:pt x="566057" y="2349"/>
                </a:cubicBezTo>
                <a:cubicBezTo>
                  <a:pt x="508000" y="-4908"/>
                  <a:pt x="486228" y="5978"/>
                  <a:pt x="464457" y="16864"/>
                </a:cubicBezTo>
              </a:path>
            </a:pathLst>
          </a:custGeom>
        </p:spPr>
        <p:style>
          <a:lnRef idx="1">
            <a:schemeClr val="accent5"/>
          </a:lnRef>
          <a:fillRef idx="0">
            <a:schemeClr val="accent5"/>
          </a:fillRef>
          <a:effectRef idx="0">
            <a:schemeClr val="accent5"/>
          </a:effectRef>
          <a:fontRef idx="minor">
            <a:schemeClr val="tx1"/>
          </a:fontRef>
        </p:style>
        <p:txBody>
          <a:bodyPr rtlCol="0" anchor="ctr"/>
          <a:lstStyle/>
          <a:p>
            <a:pPr algn="ctr"/>
            <a:endParaRPr lang="en-CA"/>
          </a:p>
        </p:txBody>
      </p:sp>
      <p:sp>
        <p:nvSpPr>
          <p:cNvPr id="22" name="TextBox 21"/>
          <p:cNvSpPr txBox="1"/>
          <p:nvPr/>
        </p:nvSpPr>
        <p:spPr>
          <a:xfrm>
            <a:off x="2975428" y="3875314"/>
            <a:ext cx="2100627" cy="369332"/>
          </a:xfrm>
          <a:prstGeom prst="rect">
            <a:avLst/>
          </a:prstGeom>
          <a:noFill/>
        </p:spPr>
        <p:txBody>
          <a:bodyPr wrap="square" rtlCol="0">
            <a:spAutoFit/>
          </a:bodyPr>
          <a:lstStyle/>
          <a:p>
            <a:r>
              <a:rPr lang="en-CA" dirty="0" smtClean="0"/>
              <a:t>Low key point 600’</a:t>
            </a:r>
            <a:endParaRPr lang="en-CA" dirty="0"/>
          </a:p>
        </p:txBody>
      </p:sp>
      <p:cxnSp>
        <p:nvCxnSpPr>
          <p:cNvPr id="24" name="Straight Arrow Connector 23"/>
          <p:cNvCxnSpPr/>
          <p:nvPr/>
        </p:nvCxnSpPr>
        <p:spPr>
          <a:xfrm flipH="1">
            <a:off x="4932040" y="2893132"/>
            <a:ext cx="1008112" cy="0"/>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5951151" y="2708466"/>
            <a:ext cx="1872208" cy="369332"/>
          </a:xfrm>
          <a:prstGeom prst="rect">
            <a:avLst/>
          </a:prstGeom>
          <a:noFill/>
        </p:spPr>
        <p:txBody>
          <a:bodyPr wrap="square" rtlCol="0">
            <a:spAutoFit/>
          </a:bodyPr>
          <a:lstStyle/>
          <a:p>
            <a:pPr marL="114300" indent="0">
              <a:buNone/>
            </a:pPr>
            <a:r>
              <a:rPr lang="en-CA" dirty="0"/>
              <a:t>Wind 10-15 </a:t>
            </a:r>
            <a:r>
              <a:rPr lang="en-CA" dirty="0" err="1"/>
              <a:t>kts</a:t>
            </a:r>
            <a:endParaRPr lang="en-CA" dirty="0"/>
          </a:p>
        </p:txBody>
      </p:sp>
      <p:cxnSp>
        <p:nvCxnSpPr>
          <p:cNvPr id="27" name="Straight Arrow Connector 26"/>
          <p:cNvCxnSpPr/>
          <p:nvPr/>
        </p:nvCxnSpPr>
        <p:spPr>
          <a:xfrm flipV="1">
            <a:off x="2105725" y="2881329"/>
            <a:ext cx="317932" cy="1247692"/>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28" name="TextBox 27"/>
          <p:cNvSpPr txBox="1"/>
          <p:nvPr/>
        </p:nvSpPr>
        <p:spPr>
          <a:xfrm>
            <a:off x="1045363" y="4159093"/>
            <a:ext cx="4316970" cy="646331"/>
          </a:xfrm>
          <a:prstGeom prst="rect">
            <a:avLst/>
          </a:prstGeom>
          <a:noFill/>
        </p:spPr>
        <p:txBody>
          <a:bodyPr wrap="square" rtlCol="0">
            <a:spAutoFit/>
          </a:bodyPr>
          <a:lstStyle/>
          <a:p>
            <a:r>
              <a:rPr lang="en-CA" dirty="0" smtClean="0"/>
              <a:t>Start overshoot prevention exercise here @ 300’ </a:t>
            </a:r>
            <a:r>
              <a:rPr lang="en-CA" dirty="0" err="1" smtClean="0"/>
              <a:t>agl</a:t>
            </a:r>
            <a:r>
              <a:rPr lang="en-CA" dirty="0" smtClean="0"/>
              <a:t> open air brake accelerate to 70 </a:t>
            </a:r>
            <a:r>
              <a:rPr lang="en-CA" dirty="0" err="1" smtClean="0"/>
              <a:t>kts</a:t>
            </a:r>
            <a:endParaRPr lang="en-CA" dirty="0"/>
          </a:p>
        </p:txBody>
      </p:sp>
      <p:sp>
        <p:nvSpPr>
          <p:cNvPr id="31" name="Rectangle 30"/>
          <p:cNvSpPr/>
          <p:nvPr/>
        </p:nvSpPr>
        <p:spPr>
          <a:xfrm>
            <a:off x="2492152" y="6201308"/>
            <a:ext cx="4888160" cy="1080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33" name="Straight Arrow Connector 32"/>
          <p:cNvCxnSpPr/>
          <p:nvPr/>
        </p:nvCxnSpPr>
        <p:spPr>
          <a:xfrm>
            <a:off x="323527" y="4876800"/>
            <a:ext cx="3158583"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755576" y="5541333"/>
            <a:ext cx="2700299" cy="47995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755576" y="4461213"/>
            <a:ext cx="2700299" cy="156007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11560" y="4461213"/>
            <a:ext cx="144016" cy="108012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Freeform 40"/>
          <p:cNvSpPr/>
          <p:nvPr/>
        </p:nvSpPr>
        <p:spPr>
          <a:xfrm>
            <a:off x="2249714" y="5021943"/>
            <a:ext cx="1683657" cy="1146628"/>
          </a:xfrm>
          <a:custGeom>
            <a:avLst/>
            <a:gdLst>
              <a:gd name="connsiteX0" fmla="*/ 0 w 1683657"/>
              <a:gd name="connsiteY0" fmla="*/ 0 h 1146628"/>
              <a:gd name="connsiteX1" fmla="*/ 275772 w 1683657"/>
              <a:gd name="connsiteY1" fmla="*/ 29028 h 1146628"/>
              <a:gd name="connsiteX2" fmla="*/ 377372 w 1683657"/>
              <a:gd name="connsiteY2" fmla="*/ 145143 h 1146628"/>
              <a:gd name="connsiteX3" fmla="*/ 508000 w 1683657"/>
              <a:gd name="connsiteY3" fmla="*/ 406400 h 1146628"/>
              <a:gd name="connsiteX4" fmla="*/ 740229 w 1683657"/>
              <a:gd name="connsiteY4" fmla="*/ 914400 h 1146628"/>
              <a:gd name="connsiteX5" fmla="*/ 812800 w 1683657"/>
              <a:gd name="connsiteY5" fmla="*/ 1074057 h 1146628"/>
              <a:gd name="connsiteX6" fmla="*/ 1045029 w 1683657"/>
              <a:gd name="connsiteY6" fmla="*/ 1103086 h 1146628"/>
              <a:gd name="connsiteX7" fmla="*/ 1683657 w 1683657"/>
              <a:gd name="connsiteY7" fmla="*/ 1146628 h 1146628"/>
              <a:gd name="connsiteX8" fmla="*/ 1683657 w 1683657"/>
              <a:gd name="connsiteY8" fmla="*/ 1146628 h 1146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3657" h="1146628">
                <a:moveTo>
                  <a:pt x="0" y="0"/>
                </a:moveTo>
                <a:cubicBezTo>
                  <a:pt x="106438" y="2418"/>
                  <a:pt x="212877" y="4837"/>
                  <a:pt x="275772" y="29028"/>
                </a:cubicBezTo>
                <a:cubicBezTo>
                  <a:pt x="338667" y="53219"/>
                  <a:pt x="338667" y="82248"/>
                  <a:pt x="377372" y="145143"/>
                </a:cubicBezTo>
                <a:cubicBezTo>
                  <a:pt x="416077" y="208038"/>
                  <a:pt x="447524" y="278191"/>
                  <a:pt x="508000" y="406400"/>
                </a:cubicBezTo>
                <a:cubicBezTo>
                  <a:pt x="568476" y="534609"/>
                  <a:pt x="740229" y="914400"/>
                  <a:pt x="740229" y="914400"/>
                </a:cubicBezTo>
                <a:cubicBezTo>
                  <a:pt x="791029" y="1025676"/>
                  <a:pt x="762000" y="1042609"/>
                  <a:pt x="812800" y="1074057"/>
                </a:cubicBezTo>
                <a:cubicBezTo>
                  <a:pt x="863600" y="1105505"/>
                  <a:pt x="899886" y="1090991"/>
                  <a:pt x="1045029" y="1103086"/>
                </a:cubicBezTo>
                <a:cubicBezTo>
                  <a:pt x="1190172" y="1115181"/>
                  <a:pt x="1683657" y="1146628"/>
                  <a:pt x="1683657" y="1146628"/>
                </a:cubicBezTo>
                <a:lnTo>
                  <a:pt x="1683657" y="1146628"/>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3" name="Straight Arrow Connector 42"/>
          <p:cNvCxnSpPr/>
          <p:nvPr/>
        </p:nvCxnSpPr>
        <p:spPr>
          <a:xfrm>
            <a:off x="2105725" y="4784379"/>
            <a:ext cx="110109" cy="216894"/>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45" name="TextBox 44"/>
          <p:cNvSpPr txBox="1"/>
          <p:nvPr/>
        </p:nvSpPr>
        <p:spPr>
          <a:xfrm>
            <a:off x="-75362" y="6447815"/>
            <a:ext cx="9219362" cy="369332"/>
          </a:xfrm>
          <a:prstGeom prst="rect">
            <a:avLst/>
          </a:prstGeom>
          <a:noFill/>
        </p:spPr>
        <p:txBody>
          <a:bodyPr wrap="square" rtlCol="0">
            <a:spAutoFit/>
          </a:bodyPr>
          <a:lstStyle/>
          <a:p>
            <a:r>
              <a:rPr lang="en-CA" dirty="0" smtClean="0"/>
              <a:t>If exercise started too soon on final and undershoot likely, return to normal 8° speed &amp;½ brake</a:t>
            </a:r>
            <a:endParaRPr lang="en-CA" dirty="0"/>
          </a:p>
        </p:txBody>
      </p:sp>
      <p:sp>
        <p:nvSpPr>
          <p:cNvPr id="46" name="Freeform 45"/>
          <p:cNvSpPr/>
          <p:nvPr/>
        </p:nvSpPr>
        <p:spPr>
          <a:xfrm>
            <a:off x="1376402" y="5001273"/>
            <a:ext cx="736124" cy="535083"/>
          </a:xfrm>
          <a:custGeom>
            <a:avLst/>
            <a:gdLst>
              <a:gd name="connsiteX0" fmla="*/ 0 w 736124"/>
              <a:gd name="connsiteY0" fmla="*/ 0 h 535083"/>
              <a:gd name="connsiteX1" fmla="*/ 232229 w 736124"/>
              <a:gd name="connsiteY1" fmla="*/ 29029 h 535083"/>
              <a:gd name="connsiteX2" fmla="*/ 362858 w 736124"/>
              <a:gd name="connsiteY2" fmla="*/ 159657 h 535083"/>
              <a:gd name="connsiteX3" fmla="*/ 406400 w 736124"/>
              <a:gd name="connsiteY3" fmla="*/ 391886 h 535083"/>
              <a:gd name="connsiteX4" fmla="*/ 696686 w 736124"/>
              <a:gd name="connsiteY4" fmla="*/ 522514 h 535083"/>
              <a:gd name="connsiteX5" fmla="*/ 725715 w 736124"/>
              <a:gd name="connsiteY5" fmla="*/ 522514 h 535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124" h="535083">
                <a:moveTo>
                  <a:pt x="0" y="0"/>
                </a:moveTo>
                <a:cubicBezTo>
                  <a:pt x="85876" y="1210"/>
                  <a:pt x="171753" y="2420"/>
                  <a:pt x="232229" y="29029"/>
                </a:cubicBezTo>
                <a:cubicBezTo>
                  <a:pt x="292705" y="55639"/>
                  <a:pt x="333830" y="99181"/>
                  <a:pt x="362858" y="159657"/>
                </a:cubicBezTo>
                <a:cubicBezTo>
                  <a:pt x="391886" y="220133"/>
                  <a:pt x="350762" y="331410"/>
                  <a:pt x="406400" y="391886"/>
                </a:cubicBezTo>
                <a:cubicBezTo>
                  <a:pt x="462038" y="452362"/>
                  <a:pt x="643467" y="500743"/>
                  <a:pt x="696686" y="522514"/>
                </a:cubicBezTo>
                <a:cubicBezTo>
                  <a:pt x="749905" y="544285"/>
                  <a:pt x="737810" y="533399"/>
                  <a:pt x="725715" y="52251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8" name="Straight Arrow Connector 47"/>
          <p:cNvCxnSpPr/>
          <p:nvPr/>
        </p:nvCxnSpPr>
        <p:spPr>
          <a:xfrm flipV="1">
            <a:off x="755576" y="5061377"/>
            <a:ext cx="701057" cy="1386438"/>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50" name="Straight Arrow Connector 49"/>
          <p:cNvCxnSpPr/>
          <p:nvPr/>
        </p:nvCxnSpPr>
        <p:spPr>
          <a:xfrm flipH="1">
            <a:off x="4025741" y="1916832"/>
            <a:ext cx="762283" cy="59616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3203848" y="1916832"/>
            <a:ext cx="1584176" cy="172819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2094168" y="5541991"/>
            <a:ext cx="117561" cy="53550"/>
          </a:xfrm>
          <a:prstGeom prst="straightConnector1">
            <a:avLst/>
          </a:prstGeom>
          <a:ln w="38100">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58" name="Flowchart: Or 57"/>
          <p:cNvSpPr/>
          <p:nvPr/>
        </p:nvSpPr>
        <p:spPr>
          <a:xfrm>
            <a:off x="3329860" y="3764952"/>
            <a:ext cx="252029" cy="198931"/>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9" name="TextBox 58"/>
          <p:cNvSpPr txBox="1"/>
          <p:nvPr/>
        </p:nvSpPr>
        <p:spPr>
          <a:xfrm>
            <a:off x="5220072" y="4516052"/>
            <a:ext cx="3168352" cy="1754326"/>
          </a:xfrm>
          <a:prstGeom prst="rect">
            <a:avLst/>
          </a:prstGeom>
          <a:noFill/>
        </p:spPr>
        <p:txBody>
          <a:bodyPr wrap="square" rtlCol="0">
            <a:spAutoFit/>
          </a:bodyPr>
          <a:lstStyle/>
          <a:p>
            <a:r>
              <a:rPr lang="en-CA" dirty="0" smtClean="0"/>
              <a:t>Common error is pilot wants to raise nose too soon or lower speed because of ground rush. Rotation starts normal at 20’ </a:t>
            </a:r>
            <a:r>
              <a:rPr lang="en-CA" dirty="0" err="1" smtClean="0"/>
              <a:t>agl</a:t>
            </a:r>
            <a:r>
              <a:rPr lang="en-CA" dirty="0" smtClean="0"/>
              <a:t> but at 70 </a:t>
            </a:r>
            <a:r>
              <a:rPr lang="en-CA" dirty="0" err="1" smtClean="0"/>
              <a:t>kts</a:t>
            </a:r>
            <a:r>
              <a:rPr lang="en-CA" dirty="0" smtClean="0"/>
              <a:t> so descent is checked</a:t>
            </a:r>
            <a:endParaRPr lang="en-CA" dirty="0"/>
          </a:p>
        </p:txBody>
      </p:sp>
      <p:cxnSp>
        <p:nvCxnSpPr>
          <p:cNvPr id="61" name="Straight Arrow Connector 60"/>
          <p:cNvCxnSpPr/>
          <p:nvPr/>
        </p:nvCxnSpPr>
        <p:spPr>
          <a:xfrm flipH="1">
            <a:off x="3091542" y="5241251"/>
            <a:ext cx="1984513" cy="78767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51344" y="2132856"/>
            <a:ext cx="782577" cy="646331"/>
          </a:xfrm>
          <a:prstGeom prst="rect">
            <a:avLst/>
          </a:prstGeom>
          <a:noFill/>
        </p:spPr>
        <p:txBody>
          <a:bodyPr wrap="square" rtlCol="0">
            <a:spAutoFit/>
          </a:bodyPr>
          <a:lstStyle/>
          <a:p>
            <a:r>
              <a:rPr lang="en-CA" dirty="0" smtClean="0"/>
              <a:t>Top view</a:t>
            </a:r>
            <a:endParaRPr lang="en-CA" dirty="0"/>
          </a:p>
        </p:txBody>
      </p:sp>
      <p:sp>
        <p:nvSpPr>
          <p:cNvPr id="63" name="TextBox 62"/>
          <p:cNvSpPr txBox="1"/>
          <p:nvPr/>
        </p:nvSpPr>
        <p:spPr>
          <a:xfrm>
            <a:off x="151345" y="3676383"/>
            <a:ext cx="782577" cy="646331"/>
          </a:xfrm>
          <a:prstGeom prst="rect">
            <a:avLst/>
          </a:prstGeom>
          <a:noFill/>
        </p:spPr>
        <p:txBody>
          <a:bodyPr wrap="square" rtlCol="0">
            <a:spAutoFit/>
          </a:bodyPr>
          <a:lstStyle/>
          <a:p>
            <a:r>
              <a:rPr lang="en-CA" dirty="0" smtClean="0"/>
              <a:t>side view</a:t>
            </a:r>
            <a:endParaRPr lang="en-CA" dirty="0"/>
          </a:p>
        </p:txBody>
      </p:sp>
      <p:sp>
        <p:nvSpPr>
          <p:cNvPr id="70" name="TextBox 69"/>
          <p:cNvSpPr txBox="1"/>
          <p:nvPr/>
        </p:nvSpPr>
        <p:spPr>
          <a:xfrm>
            <a:off x="75088" y="4630336"/>
            <a:ext cx="467544" cy="369332"/>
          </a:xfrm>
          <a:prstGeom prst="rect">
            <a:avLst/>
          </a:prstGeom>
          <a:noFill/>
        </p:spPr>
        <p:txBody>
          <a:bodyPr wrap="square" rtlCol="0">
            <a:spAutoFit/>
          </a:bodyPr>
          <a:lstStyle/>
          <a:p>
            <a:r>
              <a:rPr lang="en-CA" dirty="0" smtClean="0"/>
              <a:t>8°</a:t>
            </a:r>
            <a:endParaRPr lang="en-CA" dirty="0"/>
          </a:p>
        </p:txBody>
      </p:sp>
    </p:spTree>
    <p:extLst>
      <p:ext uri="{BB962C8B-B14F-4D97-AF65-F5344CB8AC3E}">
        <p14:creationId xmlns:p14="http://schemas.microsoft.com/office/powerpoint/2010/main" val="187105036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Slack rope recoveries -instructor notes</a:t>
            </a:r>
            <a:endParaRPr lang="en-CA" sz="3600" dirty="0"/>
          </a:p>
        </p:txBody>
      </p:sp>
      <p:sp>
        <p:nvSpPr>
          <p:cNvPr id="3" name="Content Placeholder 2"/>
          <p:cNvSpPr>
            <a:spLocks noGrp="1"/>
          </p:cNvSpPr>
          <p:nvPr>
            <p:ph idx="1"/>
          </p:nvPr>
        </p:nvSpPr>
        <p:spPr/>
        <p:txBody>
          <a:bodyPr>
            <a:normAutofit lnSpcReduction="10000"/>
          </a:bodyPr>
          <a:lstStyle/>
          <a:p>
            <a:r>
              <a:rPr lang="en-CA" dirty="0" smtClean="0"/>
              <a:t>Demonstration of rotor type turbulence and slack rope recovery. Position the glider to one side of the tow plane much higher than normal and accelerate to create a tow rope loop large enough to form an “L”. The pilot then yaws away from the rope to create drag. As the rope starts to straighten out the yaw is reduced to produce less drag to the point that the slack is gone and the nose of the glider is pointed at the tow plane. Yawing towards the tow plane is very dangerous as the loop could wrap around the glider wing.</a:t>
            </a:r>
          </a:p>
          <a:p>
            <a:r>
              <a:rPr lang="en-CA" dirty="0" smtClean="0"/>
              <a:t>Pilot mistake when yawing away is to let secondary effect of rudder lower the outside wing which causes an outside slip and moves the glider further to the outside.</a:t>
            </a:r>
          </a:p>
          <a:p>
            <a:r>
              <a:rPr lang="en-CA" dirty="0" smtClean="0"/>
              <a:t>If having difficulty creating an adequate loop for the exercise initiate to the inside of the tug in a turn. Request tug make a 45° Turn.</a:t>
            </a:r>
            <a:endParaRPr lang="en-CA" dirty="0"/>
          </a:p>
        </p:txBody>
      </p:sp>
    </p:spTree>
    <p:extLst>
      <p:ext uri="{BB962C8B-B14F-4D97-AF65-F5344CB8AC3E}">
        <p14:creationId xmlns:p14="http://schemas.microsoft.com/office/powerpoint/2010/main" val="33882632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Slack rope recovery – Instructor notes 2</a:t>
            </a:r>
            <a:endParaRPr lang="en-CA" sz="3600" dirty="0"/>
          </a:p>
        </p:txBody>
      </p:sp>
      <p:sp>
        <p:nvSpPr>
          <p:cNvPr id="3" name="Content Placeholder 2"/>
          <p:cNvSpPr>
            <a:spLocks noGrp="1"/>
          </p:cNvSpPr>
          <p:nvPr>
            <p:ph idx="1"/>
          </p:nvPr>
        </p:nvSpPr>
        <p:spPr/>
        <p:txBody>
          <a:bodyPr>
            <a:normAutofit fontScale="92500"/>
          </a:bodyPr>
          <a:lstStyle/>
          <a:p>
            <a:r>
              <a:rPr lang="en-CA" dirty="0" smtClean="0"/>
              <a:t>To establish a “too high on tow position” for recovery climb slowly not to lose sight of tow plane or create an upset. The correct position is with wing tips visible from either side of the nose of the glider then initiate a foreword slip with sufficient bank to descend back to the correct position relatively quickly. In turbulence, getting high can occur quickly, so to prevent tow plane upset or unintended release, the effort to get back in position must be done quickly. Pilots tend to execute the recovery slowly, at the same speed as setting up the high position (which was done slowly to prevent an unintended upset) and do not bank and yaw enough to create an effective foreword slip to descend quickly. </a:t>
            </a:r>
          </a:p>
          <a:p>
            <a:r>
              <a:rPr lang="en-CA" dirty="0" smtClean="0"/>
              <a:t>Once tow plane wheels are on horizon, they should recover to normal tow. If during a tow in turbulence both lateral and vertical position is compromised correct the vertical first then lateral.</a:t>
            </a:r>
            <a:endParaRPr lang="en-CA" dirty="0"/>
          </a:p>
        </p:txBody>
      </p:sp>
    </p:spTree>
    <p:extLst>
      <p:ext uri="{BB962C8B-B14F-4D97-AF65-F5344CB8AC3E}">
        <p14:creationId xmlns:p14="http://schemas.microsoft.com/office/powerpoint/2010/main" val="330829362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Spin Training instructor notes</a:t>
            </a:r>
            <a:endParaRPr lang="en-CA" dirty="0"/>
          </a:p>
        </p:txBody>
      </p:sp>
      <p:sp>
        <p:nvSpPr>
          <p:cNvPr id="3" name="Content Placeholder 2"/>
          <p:cNvSpPr>
            <a:spLocks noGrp="1"/>
          </p:cNvSpPr>
          <p:nvPr>
            <p:ph idx="1"/>
          </p:nvPr>
        </p:nvSpPr>
        <p:spPr/>
        <p:txBody>
          <a:bodyPr>
            <a:normAutofit fontScale="92500"/>
          </a:bodyPr>
          <a:lstStyle/>
          <a:p>
            <a:r>
              <a:rPr lang="en-CA" dirty="0" smtClean="0"/>
              <a:t>Should demonstrate at a safe altitude, entry of spins possible with nose below horizon and airspeed above 1 g stall speed:</a:t>
            </a:r>
          </a:p>
          <a:p>
            <a:pPr lvl="1"/>
            <a:r>
              <a:rPr lang="en-CA" dirty="0" smtClean="0"/>
              <a:t>Entry from simulated rope break where pilot has not reacted fast enough to lower nose to regain approach speed. Let speed decay to 40 </a:t>
            </a:r>
            <a:r>
              <a:rPr lang="en-CA" dirty="0" err="1" smtClean="0"/>
              <a:t>kts</a:t>
            </a:r>
            <a:r>
              <a:rPr lang="en-CA" dirty="0" smtClean="0"/>
              <a:t> and then recover by lowering nose to recovery attitude and aggressively enter a 60° 2 g turn back. (bring elevator back against the stop) recover spin with minimum height loss.</a:t>
            </a:r>
          </a:p>
          <a:p>
            <a:pPr lvl="1"/>
            <a:r>
              <a:rPr lang="en-CA" dirty="0" smtClean="0"/>
              <a:t>Entry from pear turn after simulating overshooting of final turn at 45 </a:t>
            </a:r>
            <a:r>
              <a:rPr lang="en-CA" dirty="0" err="1" smtClean="0"/>
              <a:t>kts</a:t>
            </a:r>
            <a:r>
              <a:rPr lang="en-CA" dirty="0" smtClean="0"/>
              <a:t>. Aggressively </a:t>
            </a:r>
            <a:r>
              <a:rPr lang="en-CA" dirty="0"/>
              <a:t>enter a 60° 2 g turn </a:t>
            </a:r>
            <a:r>
              <a:rPr lang="en-CA" dirty="0" smtClean="0"/>
              <a:t>towards final.</a:t>
            </a:r>
            <a:r>
              <a:rPr lang="en-CA" dirty="0"/>
              <a:t> (bring elevator back against the stop) recover spin with minimum height </a:t>
            </a:r>
            <a:r>
              <a:rPr lang="en-CA" dirty="0" smtClean="0"/>
              <a:t>loss.</a:t>
            </a:r>
          </a:p>
          <a:p>
            <a:r>
              <a:rPr lang="en-CA" dirty="0" smtClean="0"/>
              <a:t>Should demonstrate </a:t>
            </a:r>
            <a:r>
              <a:rPr lang="en-CA" dirty="0" err="1" smtClean="0"/>
              <a:t>thermalling</a:t>
            </a:r>
            <a:r>
              <a:rPr lang="en-CA" dirty="0" smtClean="0"/>
              <a:t> spin entries:</a:t>
            </a:r>
          </a:p>
          <a:p>
            <a:pPr lvl="1"/>
            <a:r>
              <a:rPr lang="en-CA" dirty="0" smtClean="0"/>
              <a:t>Inside spin from trying to lift inside wing with aileron on wing drop at the stall</a:t>
            </a:r>
          </a:p>
          <a:p>
            <a:pPr lvl="1"/>
            <a:r>
              <a:rPr lang="en-CA" dirty="0" smtClean="0"/>
              <a:t>Outside spin from trying to lift inside wing with aileron and secondary effect of rudder just before the stall</a:t>
            </a:r>
          </a:p>
          <a:p>
            <a:pPr lvl="1"/>
            <a:endParaRPr lang="en-CA" dirty="0"/>
          </a:p>
        </p:txBody>
      </p:sp>
    </p:spTree>
    <p:extLst>
      <p:ext uri="{BB962C8B-B14F-4D97-AF65-F5344CB8AC3E}">
        <p14:creationId xmlns:p14="http://schemas.microsoft.com/office/powerpoint/2010/main" val="261060366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Shallow slips instructor notes</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Practice shallow slips during aero tow 1000’ + initially. Have pilot move glider laterally left and right about 7 meters. Bank angle should be about 10-15 degrees so that low wing tip is on horizon (parallel  to ground)and other wing tip is above horizon.</a:t>
            </a:r>
          </a:p>
          <a:p>
            <a:r>
              <a:rPr lang="en-CA" dirty="0" smtClean="0"/>
              <a:t>Lowering of the wing and opposite rudder to prevent yaw should be applied at same time.</a:t>
            </a:r>
          </a:p>
          <a:p>
            <a:r>
              <a:rPr lang="en-CA" dirty="0" smtClean="0"/>
              <a:t>Once safe control demonstrated by pilot at altitude they can attempt same exercise after lift off (not out more than tug’s wing tip about 5 m) to demonstrate they can get back into correct tow position if moved out of alignment by wind or miss-alignment behind tug.</a:t>
            </a:r>
          </a:p>
          <a:p>
            <a:r>
              <a:rPr lang="en-CA" dirty="0" smtClean="0"/>
              <a:t>This exercise can also be done on landing. Line up with side of runway vs centerline and after landing rotation, close airbrakes so wheel does not touch runway surface and sideslip to wards runway centerline keeping nose pointed down runway. Low wing no lower than horizon. Once slip stopped by leveling wing/centering rudder. Re-open ½ airbrake and land normally. Obstacles can be avoided this way on landing.</a:t>
            </a:r>
            <a:endParaRPr lang="en-CA" dirty="0"/>
          </a:p>
        </p:txBody>
      </p:sp>
    </p:spTree>
    <p:extLst>
      <p:ext uri="{BB962C8B-B14F-4D97-AF65-F5344CB8AC3E}">
        <p14:creationId xmlns:p14="http://schemas.microsoft.com/office/powerpoint/2010/main" val="38983288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Shallow slip common errors</a:t>
            </a:r>
            <a:endParaRPr lang="en-CA" dirty="0"/>
          </a:p>
        </p:txBody>
      </p:sp>
      <p:sp>
        <p:nvSpPr>
          <p:cNvPr id="3" name="Content Placeholder 2"/>
          <p:cNvSpPr>
            <a:spLocks noGrp="1"/>
          </p:cNvSpPr>
          <p:nvPr>
            <p:ph idx="1"/>
          </p:nvPr>
        </p:nvSpPr>
        <p:spPr/>
        <p:txBody>
          <a:bodyPr>
            <a:normAutofit lnSpcReduction="10000"/>
          </a:bodyPr>
          <a:lstStyle/>
          <a:p>
            <a:r>
              <a:rPr lang="en-CA" dirty="0" smtClean="0"/>
              <a:t>When glider swings to the out to one side on take off behind tug, the pilot may attempt to yaw back towards the tow plane not being comfortable to lower the inside wing. This just skids glider and does not correct situation and can make it worse. Point out the amount of bank required in most cases is to lower the inside wing tip to the horizon and keep the nose pointed parallel to the runway center line until behind the tug and this will slip the glider back into position.</a:t>
            </a:r>
          </a:p>
          <a:p>
            <a:r>
              <a:rPr lang="en-CA" dirty="0" smtClean="0"/>
              <a:t>Similarly on landing pilots may attempt to change position laterally by adjusting the crab angle with rudder, but this just creates a skid and the glider does not change position. The nose points where they want to go and the pilot may feel better, but unless the glider is banked first to establish the crab angle it is a non effective maneuver.</a:t>
            </a:r>
          </a:p>
          <a:p>
            <a:endParaRPr lang="en-CA" dirty="0"/>
          </a:p>
        </p:txBody>
      </p:sp>
    </p:spTree>
    <p:extLst>
      <p:ext uri="{BB962C8B-B14F-4D97-AF65-F5344CB8AC3E}">
        <p14:creationId xmlns:p14="http://schemas.microsoft.com/office/powerpoint/2010/main" val="127990037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620000" cy="1143000"/>
          </a:xfrm>
        </p:spPr>
        <p:txBody>
          <a:bodyPr/>
          <a:lstStyle/>
          <a:p>
            <a:r>
              <a:rPr lang="en-CA" dirty="0" smtClean="0"/>
              <a:t>Wind shears landing - Instructor notes</a:t>
            </a:r>
            <a:endParaRPr lang="en-CA" dirty="0"/>
          </a:p>
        </p:txBody>
      </p:sp>
      <p:sp>
        <p:nvSpPr>
          <p:cNvPr id="3" name="Content Placeholder 2"/>
          <p:cNvSpPr>
            <a:spLocks noGrp="1"/>
          </p:cNvSpPr>
          <p:nvPr>
            <p:ph idx="1"/>
          </p:nvPr>
        </p:nvSpPr>
        <p:spPr>
          <a:xfrm>
            <a:off x="467544" y="1340768"/>
            <a:ext cx="7620000" cy="4800600"/>
          </a:xfrm>
        </p:spPr>
        <p:txBody>
          <a:bodyPr>
            <a:noAutofit/>
          </a:bodyPr>
          <a:lstStyle/>
          <a:p>
            <a:r>
              <a:rPr lang="en-CA" sz="1800" dirty="0" smtClean="0"/>
              <a:t>Key is to prevent loss of control with adequate airspeed </a:t>
            </a:r>
          </a:p>
          <a:p>
            <a:pPr marL="114300" indent="0">
              <a:buNone/>
            </a:pPr>
            <a:r>
              <a:rPr lang="en-CA" sz="1800" dirty="0" smtClean="0"/>
              <a:t>V approach = 1.5Vs + ½ </a:t>
            </a:r>
            <a:r>
              <a:rPr lang="en-CA" sz="1800" dirty="0" err="1" smtClean="0"/>
              <a:t>Vw</a:t>
            </a:r>
            <a:r>
              <a:rPr lang="en-CA" sz="1800" dirty="0" smtClean="0"/>
              <a:t> + </a:t>
            </a:r>
            <a:r>
              <a:rPr lang="en-CA" sz="1800" dirty="0" err="1" smtClean="0"/>
              <a:t>Vgust</a:t>
            </a:r>
            <a:endParaRPr lang="en-CA" sz="1800" dirty="0" smtClean="0"/>
          </a:p>
          <a:p>
            <a:r>
              <a:rPr lang="en-CA" sz="1800" dirty="0" smtClean="0"/>
              <a:t>Landing Shears at height sufficient to recover and shears close to ground</a:t>
            </a:r>
          </a:p>
          <a:p>
            <a:r>
              <a:rPr lang="en-CA" sz="1800" dirty="0" smtClean="0"/>
              <a:t>On approach, close air brakes, lower nose to recover airspeed, and return to stabilized approach  – (airspeed, rate of descent, approach angle are constant to reach reference point)</a:t>
            </a:r>
          </a:p>
          <a:p>
            <a:r>
              <a:rPr lang="en-CA" sz="1800" dirty="0" smtClean="0"/>
              <a:t>Close to ground after rotation or just before, the shear causes the glider to drop, close the air brake and adopt the landing attitude. Should the glider drop to the ground the impact energy will be on the main wheel and suspension and not the tail or nose of the glider. Re-open the airbrakes after mainwheel touches to prevent a bounce. If bounce occurs, and airspeed low, close airbrakes and lower nose as it will likely have pitched up. This may be to the level attitude, or slightly nose down if the pitch up is more than a meter. In the first case as the glider starts to settle, go to the landing attitude and gradually open airbrakes to touch down. In the latter case depending on height, lower nose to stay above the stall speed and if speed is sufficient open the air brakes slightly to make the glider less pitchy (PIO) as the glider settles adopt the landing attitude again and slowly increase the air brakes as you get closer to the ground.</a:t>
            </a:r>
            <a:endParaRPr lang="en-CA" sz="1800" dirty="0"/>
          </a:p>
        </p:txBody>
      </p:sp>
    </p:spTree>
    <p:extLst>
      <p:ext uri="{BB962C8B-B14F-4D97-AF65-F5344CB8AC3E}">
        <p14:creationId xmlns:p14="http://schemas.microsoft.com/office/powerpoint/2010/main" val="26043350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Airmanship</a:t>
            </a:r>
            <a:endParaRPr lang="en-CA" dirty="0"/>
          </a:p>
        </p:txBody>
      </p:sp>
      <p:sp>
        <p:nvSpPr>
          <p:cNvPr id="3" name="Rectangle 2"/>
          <p:cNvSpPr/>
          <p:nvPr/>
        </p:nvSpPr>
        <p:spPr>
          <a:xfrm>
            <a:off x="611560" y="1484785"/>
            <a:ext cx="7416824" cy="1200329"/>
          </a:xfrm>
          <a:prstGeom prst="rect">
            <a:avLst/>
          </a:prstGeom>
        </p:spPr>
        <p:txBody>
          <a:bodyPr wrap="square">
            <a:spAutoFit/>
          </a:bodyPr>
          <a:lstStyle/>
          <a:p>
            <a:r>
              <a:rPr lang="en-GB" b="1" dirty="0"/>
              <a:t>Ultimately we are human. We are subject to human drives. So maybe there is another definition to airmanship — the self-discipline and wisdom to rise above our human condition and just be practical about what we do and where we do it.</a:t>
            </a:r>
            <a:r>
              <a:rPr lang="en-GB" dirty="0"/>
              <a:t> </a:t>
            </a:r>
            <a:endParaRPr lang="en-CA"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2564904"/>
            <a:ext cx="3315163" cy="3820058"/>
          </a:xfrm>
          <a:prstGeom prst="rect">
            <a:avLst/>
          </a:prstGeom>
        </p:spPr>
      </p:pic>
      <p:sp>
        <p:nvSpPr>
          <p:cNvPr id="5" name="TextBox 4"/>
          <p:cNvSpPr txBox="1"/>
          <p:nvPr/>
        </p:nvSpPr>
        <p:spPr>
          <a:xfrm>
            <a:off x="6228184" y="5877272"/>
            <a:ext cx="1368152" cy="369332"/>
          </a:xfrm>
          <a:prstGeom prst="rect">
            <a:avLst/>
          </a:prstGeom>
          <a:noFill/>
        </p:spPr>
        <p:txBody>
          <a:bodyPr wrap="square" rtlCol="0">
            <a:spAutoFit/>
          </a:bodyPr>
          <a:lstStyle/>
          <a:p>
            <a:r>
              <a:rPr lang="en-CA" dirty="0" smtClean="0"/>
              <a:t>Tony Hayes</a:t>
            </a:r>
            <a:endParaRPr lang="en-CA" dirty="0"/>
          </a:p>
        </p:txBody>
      </p:sp>
      <p:sp>
        <p:nvSpPr>
          <p:cNvPr id="6" name="Explosion 1 5"/>
          <p:cNvSpPr/>
          <p:nvPr/>
        </p:nvSpPr>
        <p:spPr>
          <a:xfrm>
            <a:off x="5879357" y="2733020"/>
            <a:ext cx="2766244" cy="2208148"/>
          </a:xfrm>
          <a:prstGeom prst="irregularSeal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8" name="Straight Arrow Connector 7"/>
          <p:cNvCxnSpPr/>
          <p:nvPr/>
        </p:nvCxnSpPr>
        <p:spPr>
          <a:xfrm flipH="1">
            <a:off x="5220072" y="4293096"/>
            <a:ext cx="1368152" cy="1768842"/>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263434" y="3429870"/>
            <a:ext cx="2088232" cy="646331"/>
          </a:xfrm>
          <a:prstGeom prst="rect">
            <a:avLst/>
          </a:prstGeom>
          <a:noFill/>
        </p:spPr>
        <p:txBody>
          <a:bodyPr wrap="square" rtlCol="0">
            <a:spAutoFit/>
          </a:bodyPr>
          <a:lstStyle/>
          <a:p>
            <a:r>
              <a:rPr lang="en-CA" b="1" dirty="0" smtClean="0"/>
              <a:t>This is where most of us go wrong</a:t>
            </a:r>
            <a:endParaRPr lang="en-CA" b="1" dirty="0"/>
          </a:p>
        </p:txBody>
      </p:sp>
    </p:spTree>
    <p:extLst>
      <p:ext uri="{BB962C8B-B14F-4D97-AF65-F5344CB8AC3E}">
        <p14:creationId xmlns:p14="http://schemas.microsoft.com/office/powerpoint/2010/main" val="1326120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Covered ASI or Altimeter Instructor notes</a:t>
            </a:r>
            <a:endParaRPr lang="en-CA" dirty="0"/>
          </a:p>
        </p:txBody>
      </p:sp>
      <p:sp>
        <p:nvSpPr>
          <p:cNvPr id="3" name="Content Placeholder 2"/>
          <p:cNvSpPr>
            <a:spLocks noGrp="1"/>
          </p:cNvSpPr>
          <p:nvPr>
            <p:ph idx="1"/>
          </p:nvPr>
        </p:nvSpPr>
        <p:spPr/>
        <p:txBody>
          <a:bodyPr>
            <a:normAutofit lnSpcReduction="10000"/>
          </a:bodyPr>
          <a:lstStyle/>
          <a:p>
            <a:r>
              <a:rPr lang="en-CA" dirty="0" smtClean="0"/>
              <a:t>Cover the ASI with an </a:t>
            </a:r>
            <a:r>
              <a:rPr lang="en-CA" dirty="0"/>
              <a:t>instrument </a:t>
            </a:r>
            <a:r>
              <a:rPr lang="en-CA" dirty="0" smtClean="0"/>
              <a:t>cover or “post it”, at altitude</a:t>
            </a:r>
          </a:p>
          <a:p>
            <a:r>
              <a:rPr lang="en-CA" dirty="0" smtClean="0"/>
              <a:t>Start at best L/D or bug speed. Have pilot not three things at each airspeed selected: Attitude to horizon, sound of air over aircraft, and feel of controls.</a:t>
            </a:r>
          </a:p>
          <a:p>
            <a:r>
              <a:rPr lang="en-CA" dirty="0" smtClean="0"/>
              <a:t>Lower nose to 60 </a:t>
            </a:r>
            <a:r>
              <a:rPr lang="en-CA" dirty="0" err="1" smtClean="0"/>
              <a:t>kts</a:t>
            </a:r>
            <a:r>
              <a:rPr lang="en-CA" dirty="0" smtClean="0"/>
              <a:t> and note differences, slow to 45 </a:t>
            </a:r>
            <a:r>
              <a:rPr lang="en-CA" dirty="0" err="1" smtClean="0"/>
              <a:t>kts</a:t>
            </a:r>
            <a:r>
              <a:rPr lang="en-CA" dirty="0" smtClean="0"/>
              <a:t> note differences, then ask pilot to speed up to bug speed again and let you know when the feel they have the target speed, give them the actual readout from your ASI. Repeat for 60 and 45 again. Ask them if they would be confident to fly the circuit without ASI. If yes, set that up as another exercise when possible. Do not combine this with other emergencies as they may be overwhelmed.</a:t>
            </a:r>
          </a:p>
          <a:p>
            <a:r>
              <a:rPr lang="en-CA" dirty="0" smtClean="0"/>
              <a:t>Cover Altimeter similarly and fly the circuit without it. Instructor monitor from their ASI for safety.</a:t>
            </a:r>
          </a:p>
        </p:txBody>
      </p:sp>
    </p:spTree>
    <p:extLst>
      <p:ext uri="{BB962C8B-B14F-4D97-AF65-F5344CB8AC3E}">
        <p14:creationId xmlns:p14="http://schemas.microsoft.com/office/powerpoint/2010/main" val="159319994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Slack Rope Recoveries</a:t>
            </a:r>
            <a:endParaRPr lang="en-CA" dirty="0"/>
          </a:p>
        </p:txBody>
      </p:sp>
      <p:sp>
        <p:nvSpPr>
          <p:cNvPr id="3" name="Content Placeholder 2"/>
          <p:cNvSpPr>
            <a:spLocks noGrp="1"/>
          </p:cNvSpPr>
          <p:nvPr>
            <p:ph idx="1"/>
          </p:nvPr>
        </p:nvSpPr>
        <p:spPr/>
        <p:txBody>
          <a:bodyPr/>
          <a:lstStyle/>
          <a:p>
            <a:r>
              <a:rPr lang="en-CA" dirty="0" smtClean="0"/>
              <a:t>Covered in Instructor manual</a:t>
            </a:r>
          </a:p>
          <a:p>
            <a:r>
              <a:rPr lang="en-CA" dirty="0"/>
              <a:t>SSF video </a:t>
            </a:r>
            <a:r>
              <a:rPr lang="en-CA" dirty="0">
                <a:hlinkClick r:id="rId2"/>
              </a:rPr>
              <a:t>https://</a:t>
            </a:r>
            <a:r>
              <a:rPr lang="en-CA" dirty="0" smtClean="0">
                <a:hlinkClick r:id="rId2"/>
              </a:rPr>
              <a:t>www.youtube.com/watch?v=3Z1YCKUguR8</a:t>
            </a:r>
            <a:endParaRPr lang="en-CA" dirty="0" smtClean="0"/>
          </a:p>
          <a:p>
            <a:endParaRPr lang="en-CA" dirty="0"/>
          </a:p>
        </p:txBody>
      </p:sp>
    </p:spTree>
    <p:extLst>
      <p:ext uri="{BB962C8B-B14F-4D97-AF65-F5344CB8AC3E}">
        <p14:creationId xmlns:p14="http://schemas.microsoft.com/office/powerpoint/2010/main" val="136892876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Off field landing – instructor notes</a:t>
            </a:r>
            <a:endParaRPr lang="en-CA" dirty="0"/>
          </a:p>
        </p:txBody>
      </p:sp>
      <p:sp>
        <p:nvSpPr>
          <p:cNvPr id="3" name="Content Placeholder 2"/>
          <p:cNvSpPr>
            <a:spLocks noGrp="1"/>
          </p:cNvSpPr>
          <p:nvPr>
            <p:ph idx="1"/>
          </p:nvPr>
        </p:nvSpPr>
        <p:spPr/>
        <p:txBody>
          <a:bodyPr/>
          <a:lstStyle/>
          <a:p>
            <a:r>
              <a:rPr lang="en-CA" dirty="0" smtClean="0"/>
              <a:t>Ideally this would be a grass strip they have never landed at before and shorter than what the pilot is used too near the club field so aero tow out is possible , safe and effective.</a:t>
            </a:r>
          </a:p>
          <a:p>
            <a:r>
              <a:rPr lang="en-CA" dirty="0" smtClean="0"/>
              <a:t>If not possible then this can be simulated at home field.</a:t>
            </a:r>
          </a:p>
          <a:p>
            <a:r>
              <a:rPr lang="en-CA" dirty="0" smtClean="0"/>
              <a:t>Discuss decision heights in the air and field selection criteria (SSSLOW) and let them select a suitable field.</a:t>
            </a:r>
          </a:p>
          <a:p>
            <a:r>
              <a:rPr lang="en-CA" dirty="0" smtClean="0"/>
              <a:t>Instructor then selects training field and reads the  pilot onto it. This is important, they must identify the same field you select because it will not work for safety if they are setting up to land somewhere different!</a:t>
            </a:r>
          </a:p>
          <a:p>
            <a:r>
              <a:rPr lang="en-CA" dirty="0" smtClean="0"/>
              <a:t>Have them plan backwards  and identify where they would like to be at each phase but adapt the plan as they execute it to obtain a safe outcome.</a:t>
            </a:r>
            <a:endParaRPr lang="en-CA" dirty="0"/>
          </a:p>
        </p:txBody>
      </p:sp>
    </p:spTree>
    <p:extLst>
      <p:ext uri="{BB962C8B-B14F-4D97-AF65-F5344CB8AC3E}">
        <p14:creationId xmlns:p14="http://schemas.microsoft.com/office/powerpoint/2010/main" val="118620873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200" dirty="0" smtClean="0"/>
              <a:t>Tow emergency signals – instructor notes</a:t>
            </a:r>
            <a:endParaRPr lang="en-CA" sz="3200" dirty="0"/>
          </a:p>
        </p:txBody>
      </p:sp>
      <p:sp>
        <p:nvSpPr>
          <p:cNvPr id="3" name="Content Placeholder 2"/>
          <p:cNvSpPr>
            <a:spLocks noGrp="1"/>
          </p:cNvSpPr>
          <p:nvPr>
            <p:ph idx="1"/>
          </p:nvPr>
        </p:nvSpPr>
        <p:spPr>
          <a:xfrm>
            <a:off x="395536" y="1268760"/>
            <a:ext cx="7620000" cy="4800600"/>
          </a:xfrm>
        </p:spPr>
        <p:txBody>
          <a:bodyPr>
            <a:normAutofit fontScale="77500" lnSpcReduction="20000"/>
          </a:bodyPr>
          <a:lstStyle/>
          <a:p>
            <a:r>
              <a:rPr lang="en-CA" dirty="0" smtClean="0"/>
              <a:t>You may want to review the signals during tows when time permits. Tug waggles rudder while correcting with ailerons to prevent roll. Indication is that tow pilot has observed something wrong with glider likely air brakes open. Glider pilot checks air brakes closed and locked. If closed check wings etc. An airbrake may have dropped open below wing, or another rope caught on tow rope, etc.</a:t>
            </a:r>
          </a:p>
          <a:p>
            <a:r>
              <a:rPr lang="en-CA" dirty="0" smtClean="0"/>
              <a:t>Tow plane rolls wings to indicate release (usually a tow plane emergency but some clubs use signal for any release reason such as at RP). Glider pilot must release immediately (tow plane will release their end next and glider will have to deal with rope hanging from nose or tow ring going through canopy).</a:t>
            </a:r>
          </a:p>
          <a:p>
            <a:r>
              <a:rPr lang="en-CA" dirty="0" smtClean="0"/>
              <a:t>Glider cannot release – glider moves out to the side of tow plane where tow pilot can see glider (left side) and rocks wings then moves back behind tow plane and then moves to the low tow position. Common problems is that glider pilot does not maintain sufficient left rudder to prevent nose yawing towards to plane. Wings are rocked with aileron only, while holding left rudder input in. </a:t>
            </a:r>
          </a:p>
          <a:p>
            <a:r>
              <a:rPr lang="en-CA" dirty="0" smtClean="0"/>
              <a:t>Descent on tow can be practiced if desired. Some air brake will be required and moving up a bit into prop wash may be required to increase drag. Descent at about 300 fpm is sufficient. The relatively remote possibility that a landing would have to be executed and higher risk an actual landing while attached to the tug is not recommended.</a:t>
            </a:r>
            <a:endParaRPr lang="en-CA" dirty="0"/>
          </a:p>
        </p:txBody>
      </p:sp>
    </p:spTree>
    <p:extLst>
      <p:ext uri="{BB962C8B-B14F-4D97-AF65-F5344CB8AC3E}">
        <p14:creationId xmlns:p14="http://schemas.microsoft.com/office/powerpoint/2010/main" val="261846665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Off field landing – instructor notes</a:t>
            </a:r>
            <a:endParaRPr lang="en-CA" dirty="0"/>
          </a:p>
        </p:txBody>
      </p:sp>
      <p:sp>
        <p:nvSpPr>
          <p:cNvPr id="4" name="Rectangle 3"/>
          <p:cNvSpPr/>
          <p:nvPr/>
        </p:nvSpPr>
        <p:spPr>
          <a:xfrm>
            <a:off x="4499992" y="4423717"/>
            <a:ext cx="324036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9" name="Straight Connector 8"/>
          <p:cNvCxnSpPr/>
          <p:nvPr/>
        </p:nvCxnSpPr>
        <p:spPr>
          <a:xfrm>
            <a:off x="2051720" y="5416717"/>
            <a:ext cx="129614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3347864" y="3501008"/>
            <a:ext cx="0" cy="1915709"/>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409998" y="1628801"/>
            <a:ext cx="0" cy="312995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378931" y="1268760"/>
            <a:ext cx="2409093" cy="2520280"/>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8" name="Straight Connector 17"/>
          <p:cNvCxnSpPr/>
          <p:nvPr/>
        </p:nvCxnSpPr>
        <p:spPr>
          <a:xfrm flipV="1">
            <a:off x="3203848" y="3212976"/>
            <a:ext cx="216024"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03848" y="3212976"/>
            <a:ext cx="216024" cy="72008"/>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83477" y="3068960"/>
            <a:ext cx="916515" cy="369332"/>
          </a:xfrm>
          <a:prstGeom prst="rect">
            <a:avLst/>
          </a:prstGeom>
          <a:noFill/>
        </p:spPr>
        <p:txBody>
          <a:bodyPr wrap="square" rtlCol="0">
            <a:spAutoFit/>
          </a:bodyPr>
          <a:lstStyle/>
          <a:p>
            <a:r>
              <a:rPr lang="en-CA" dirty="0" smtClean="0"/>
              <a:t>Ref </a:t>
            </a:r>
            <a:r>
              <a:rPr lang="en-CA" dirty="0" err="1" smtClean="0"/>
              <a:t>pt</a:t>
            </a:r>
            <a:endParaRPr lang="en-CA" dirty="0"/>
          </a:p>
        </p:txBody>
      </p:sp>
      <p:sp>
        <p:nvSpPr>
          <p:cNvPr id="22" name="TextBox 21"/>
          <p:cNvSpPr txBox="1"/>
          <p:nvPr/>
        </p:nvSpPr>
        <p:spPr>
          <a:xfrm>
            <a:off x="187611" y="4675745"/>
            <a:ext cx="1440160" cy="646331"/>
          </a:xfrm>
          <a:prstGeom prst="rect">
            <a:avLst/>
          </a:prstGeom>
          <a:noFill/>
        </p:spPr>
        <p:txBody>
          <a:bodyPr wrap="square" rtlCol="0">
            <a:spAutoFit/>
          </a:bodyPr>
          <a:lstStyle/>
          <a:p>
            <a:r>
              <a:rPr lang="en-CA" dirty="0" smtClean="0"/>
              <a:t>Planned</a:t>
            </a:r>
          </a:p>
          <a:p>
            <a:r>
              <a:rPr lang="en-CA" dirty="0" smtClean="0"/>
              <a:t>Circuit</a:t>
            </a:r>
            <a:endParaRPr lang="en-CA" dirty="0"/>
          </a:p>
        </p:txBody>
      </p:sp>
      <p:cxnSp>
        <p:nvCxnSpPr>
          <p:cNvPr id="24" name="Straight Arrow Connector 23"/>
          <p:cNvCxnSpPr/>
          <p:nvPr/>
        </p:nvCxnSpPr>
        <p:spPr>
          <a:xfrm flipV="1">
            <a:off x="3419872" y="4682625"/>
            <a:ext cx="1368152" cy="17543"/>
          </a:xfrm>
          <a:prstGeom prst="straightConnector1">
            <a:avLst/>
          </a:prstGeom>
          <a:ln>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923928" y="5439165"/>
            <a:ext cx="4320480" cy="1200329"/>
          </a:xfrm>
          <a:prstGeom prst="rect">
            <a:avLst/>
          </a:prstGeom>
          <a:noFill/>
        </p:spPr>
        <p:txBody>
          <a:bodyPr wrap="square" rtlCol="0">
            <a:spAutoFit/>
          </a:bodyPr>
          <a:lstStyle/>
          <a:p>
            <a:r>
              <a:rPr lang="en-CA" dirty="0" smtClean="0"/>
              <a:t>Instructor confirms with pilot they will or will not make field then takes control and lines up on club airfield. Pilot may land if not disoriented.</a:t>
            </a:r>
            <a:endParaRPr lang="en-CA" dirty="0"/>
          </a:p>
        </p:txBody>
      </p:sp>
      <p:sp>
        <p:nvSpPr>
          <p:cNvPr id="26" name="TextBox 25"/>
          <p:cNvSpPr txBox="1"/>
          <p:nvPr/>
        </p:nvSpPr>
        <p:spPr>
          <a:xfrm>
            <a:off x="5436096" y="4491079"/>
            <a:ext cx="1656184" cy="369332"/>
          </a:xfrm>
          <a:prstGeom prst="rect">
            <a:avLst/>
          </a:prstGeom>
          <a:noFill/>
        </p:spPr>
        <p:txBody>
          <a:bodyPr wrap="square" rtlCol="0">
            <a:spAutoFit/>
          </a:bodyPr>
          <a:lstStyle/>
          <a:p>
            <a:r>
              <a:rPr lang="en-CA" dirty="0" smtClean="0"/>
              <a:t>Club runway</a:t>
            </a:r>
            <a:endParaRPr lang="en-CA" dirty="0"/>
          </a:p>
        </p:txBody>
      </p:sp>
      <p:sp>
        <p:nvSpPr>
          <p:cNvPr id="27" name="TextBox 26"/>
          <p:cNvSpPr txBox="1"/>
          <p:nvPr/>
        </p:nvSpPr>
        <p:spPr>
          <a:xfrm>
            <a:off x="2699792" y="1628800"/>
            <a:ext cx="1800200" cy="646331"/>
          </a:xfrm>
          <a:prstGeom prst="rect">
            <a:avLst/>
          </a:prstGeom>
          <a:noFill/>
        </p:spPr>
        <p:txBody>
          <a:bodyPr wrap="square" rtlCol="0">
            <a:spAutoFit/>
          </a:bodyPr>
          <a:lstStyle/>
          <a:p>
            <a:r>
              <a:rPr lang="en-CA" dirty="0" smtClean="0"/>
              <a:t>Selected Farm field </a:t>
            </a:r>
            <a:endParaRPr lang="en-CA" dirty="0"/>
          </a:p>
        </p:txBody>
      </p:sp>
      <p:sp>
        <p:nvSpPr>
          <p:cNvPr id="28" name="Flowchart: Or 27"/>
          <p:cNvSpPr/>
          <p:nvPr/>
        </p:nvSpPr>
        <p:spPr>
          <a:xfrm>
            <a:off x="1259632" y="3212976"/>
            <a:ext cx="288032" cy="225316"/>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30" name="Straight Arrow Connector 29"/>
          <p:cNvCxnSpPr/>
          <p:nvPr/>
        </p:nvCxnSpPr>
        <p:spPr>
          <a:xfrm flipH="1" flipV="1">
            <a:off x="3419872" y="5128091"/>
            <a:ext cx="504056" cy="5772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403648" y="4758759"/>
            <a:ext cx="648072" cy="65795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95536" y="3068960"/>
            <a:ext cx="864096" cy="646331"/>
          </a:xfrm>
          <a:prstGeom prst="rect">
            <a:avLst/>
          </a:prstGeom>
          <a:noFill/>
        </p:spPr>
        <p:txBody>
          <a:bodyPr wrap="square" rtlCol="0">
            <a:spAutoFit/>
          </a:bodyPr>
          <a:lstStyle/>
          <a:p>
            <a:r>
              <a:rPr lang="en-CA" dirty="0" smtClean="0"/>
              <a:t>Low</a:t>
            </a:r>
          </a:p>
          <a:p>
            <a:r>
              <a:rPr lang="en-CA" dirty="0" smtClean="0"/>
              <a:t>Key Pt</a:t>
            </a:r>
            <a:endParaRPr lang="en-CA" dirty="0"/>
          </a:p>
        </p:txBody>
      </p:sp>
      <p:sp>
        <p:nvSpPr>
          <p:cNvPr id="40" name="Rectangle 39"/>
          <p:cNvSpPr/>
          <p:nvPr/>
        </p:nvSpPr>
        <p:spPr>
          <a:xfrm>
            <a:off x="5436096" y="980728"/>
            <a:ext cx="2304256" cy="971237"/>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TextBox 38"/>
          <p:cNvSpPr txBox="1"/>
          <p:nvPr/>
        </p:nvSpPr>
        <p:spPr>
          <a:xfrm>
            <a:off x="5436096" y="980728"/>
            <a:ext cx="2304256" cy="923330"/>
          </a:xfrm>
          <a:prstGeom prst="rect">
            <a:avLst/>
          </a:prstGeom>
          <a:noFill/>
        </p:spPr>
        <p:txBody>
          <a:bodyPr wrap="square" rtlCol="0">
            <a:spAutoFit/>
          </a:bodyPr>
          <a:lstStyle/>
          <a:p>
            <a:r>
              <a:rPr lang="en-CA" dirty="0" smtClean="0"/>
              <a:t>Plan backwards but fly forwards adapting as conditions dictate</a:t>
            </a:r>
            <a:endParaRPr lang="en-CA" dirty="0"/>
          </a:p>
        </p:txBody>
      </p:sp>
    </p:spTree>
    <p:extLst>
      <p:ext uri="{BB962C8B-B14F-4D97-AF65-F5344CB8AC3E}">
        <p14:creationId xmlns:p14="http://schemas.microsoft.com/office/powerpoint/2010/main" val="14007920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Airmanship – Guard against:</a:t>
            </a:r>
            <a:endParaRPr lang="en-CA" dirty="0"/>
          </a:p>
        </p:txBody>
      </p:sp>
      <p:graphicFrame>
        <p:nvGraphicFramePr>
          <p:cNvPr id="3" name="Shape 307"/>
          <p:cNvGraphicFramePr/>
          <p:nvPr>
            <p:extLst>
              <p:ext uri="{D42A27DB-BD31-4B8C-83A1-F6EECF244321}">
                <p14:modId xmlns:p14="http://schemas.microsoft.com/office/powerpoint/2010/main" val="519084247"/>
              </p:ext>
            </p:extLst>
          </p:nvPr>
        </p:nvGraphicFramePr>
        <p:xfrm>
          <a:off x="467544" y="1700808"/>
          <a:ext cx="7239000" cy="4114620"/>
        </p:xfrm>
        <a:graphic>
          <a:graphicData uri="http://schemas.openxmlformats.org/drawingml/2006/table">
            <a:tbl>
              <a:tblPr>
                <a:noFill/>
              </a:tblPr>
              <a:tblGrid>
                <a:gridCol w="1656184"/>
                <a:gridCol w="3169816"/>
                <a:gridCol w="2413000"/>
              </a:tblGrid>
              <a:tr h="381000">
                <a:tc gridSpan="2">
                  <a:txBody>
                    <a:bodyPr/>
                    <a:lstStyle/>
                    <a:p>
                      <a:pPr lvl="0" rtl="0">
                        <a:spcBef>
                          <a:spcPts val="0"/>
                        </a:spcBef>
                        <a:buNone/>
                      </a:pPr>
                      <a:r>
                        <a:rPr lang="en-GB" dirty="0"/>
                        <a:t>Hazardous Attitude</a:t>
                      </a:r>
                    </a:p>
                  </a:txBody>
                  <a:tcPr marL="91425" marR="91425" marT="91425" marB="91425">
                    <a:solidFill>
                      <a:srgbClr val="CCCCCC"/>
                    </a:solidFill>
                  </a:tcPr>
                </a:tc>
                <a:tc hMerge="1">
                  <a:txBody>
                    <a:bodyPr/>
                    <a:lstStyle/>
                    <a:p>
                      <a:endParaRPr lang="sv-SE"/>
                    </a:p>
                  </a:txBody>
                  <a:tcPr/>
                </a:tc>
                <a:tc>
                  <a:txBody>
                    <a:bodyPr/>
                    <a:lstStyle/>
                    <a:p>
                      <a:pPr>
                        <a:spcBef>
                          <a:spcPts val="0"/>
                        </a:spcBef>
                        <a:buNone/>
                      </a:pPr>
                      <a:r>
                        <a:rPr lang="en-GB" dirty="0"/>
                        <a:t>Antidote</a:t>
                      </a:r>
                    </a:p>
                  </a:txBody>
                  <a:tcPr marL="91425" marR="91425" marT="91425" marB="91425">
                    <a:solidFill>
                      <a:srgbClr val="CCCCCC"/>
                    </a:solidFill>
                  </a:tcPr>
                </a:tc>
              </a:tr>
              <a:tr h="381000">
                <a:tc>
                  <a:txBody>
                    <a:bodyPr/>
                    <a:lstStyle/>
                    <a:p>
                      <a:pPr>
                        <a:spcBef>
                          <a:spcPts val="0"/>
                        </a:spcBef>
                        <a:buNone/>
                      </a:pPr>
                      <a:r>
                        <a:rPr lang="en-GB" dirty="0"/>
                        <a:t>Anti-authority</a:t>
                      </a:r>
                    </a:p>
                  </a:txBody>
                  <a:tcPr marL="91425" marR="91425" marT="91425" marB="91425">
                    <a:solidFill>
                      <a:srgbClr val="FFFFFF"/>
                    </a:solidFill>
                  </a:tcPr>
                </a:tc>
                <a:tc>
                  <a:txBody>
                    <a:bodyPr/>
                    <a:lstStyle/>
                    <a:p>
                      <a:pPr lvl="0" rtl="0">
                        <a:spcBef>
                          <a:spcPts val="0"/>
                        </a:spcBef>
                        <a:buClr>
                          <a:schemeClr val="dk1"/>
                        </a:buClr>
                        <a:buSzPct val="78571"/>
                        <a:buFont typeface="Arial"/>
                        <a:buNone/>
                      </a:pPr>
                      <a:r>
                        <a:rPr lang="en-GB" dirty="0"/>
                        <a:t>‘The regulations are for</a:t>
                      </a:r>
                    </a:p>
                    <a:p>
                      <a:pPr>
                        <a:spcBef>
                          <a:spcPts val="0"/>
                        </a:spcBef>
                        <a:buNone/>
                      </a:pPr>
                      <a:r>
                        <a:rPr lang="en-GB" dirty="0"/>
                        <a:t>someone else’</a:t>
                      </a:r>
                    </a:p>
                  </a:txBody>
                  <a:tcPr marL="91425" marR="91425" marT="91425" marB="91425">
                    <a:solidFill>
                      <a:srgbClr val="FFFFFF"/>
                    </a:solidFill>
                  </a:tcPr>
                </a:tc>
                <a:tc>
                  <a:txBody>
                    <a:bodyPr/>
                    <a:lstStyle/>
                    <a:p>
                      <a:pPr>
                        <a:spcBef>
                          <a:spcPts val="0"/>
                        </a:spcBef>
                        <a:buNone/>
                      </a:pPr>
                      <a:r>
                        <a:rPr lang="en-GB" dirty="0"/>
                        <a:t>‘Follow the rules. They are usually right.’</a:t>
                      </a:r>
                    </a:p>
                  </a:txBody>
                  <a:tcPr marL="91425" marR="91425" marT="91425" marB="91425">
                    <a:solidFill>
                      <a:srgbClr val="FFFFFF"/>
                    </a:solidFill>
                  </a:tcPr>
                </a:tc>
              </a:tr>
              <a:tr h="381000">
                <a:tc>
                  <a:txBody>
                    <a:bodyPr/>
                    <a:lstStyle/>
                    <a:p>
                      <a:pPr>
                        <a:spcBef>
                          <a:spcPts val="0"/>
                        </a:spcBef>
                        <a:buNone/>
                      </a:pPr>
                      <a:r>
                        <a:rPr lang="en-GB" dirty="0"/>
                        <a:t>Impulsivity</a:t>
                      </a:r>
                    </a:p>
                  </a:txBody>
                  <a:tcPr marL="91425" marR="91425" marT="91425" marB="91425">
                    <a:solidFill>
                      <a:srgbClr val="FFFFFF"/>
                    </a:solidFill>
                  </a:tcPr>
                </a:tc>
                <a:tc>
                  <a:txBody>
                    <a:bodyPr/>
                    <a:lstStyle/>
                    <a:p>
                      <a:pPr lvl="0" rtl="0">
                        <a:spcBef>
                          <a:spcPts val="0"/>
                        </a:spcBef>
                        <a:buClr>
                          <a:schemeClr val="dk1"/>
                        </a:buClr>
                        <a:buSzPct val="78571"/>
                        <a:buFont typeface="Arial"/>
                        <a:buNone/>
                      </a:pPr>
                      <a:r>
                        <a:rPr lang="en-GB" dirty="0"/>
                        <a:t>‘I must act now, there’s no</a:t>
                      </a:r>
                    </a:p>
                    <a:p>
                      <a:pPr>
                        <a:spcBef>
                          <a:spcPts val="0"/>
                        </a:spcBef>
                        <a:buNone/>
                      </a:pPr>
                      <a:r>
                        <a:rPr lang="en-GB" dirty="0"/>
                        <a:t>time’</a:t>
                      </a:r>
                    </a:p>
                  </a:txBody>
                  <a:tcPr marL="91425" marR="91425" marT="91425" marB="91425">
                    <a:solidFill>
                      <a:srgbClr val="FFFFFF"/>
                    </a:solidFill>
                  </a:tcPr>
                </a:tc>
                <a:tc>
                  <a:txBody>
                    <a:bodyPr/>
                    <a:lstStyle/>
                    <a:p>
                      <a:pPr>
                        <a:spcBef>
                          <a:spcPts val="0"/>
                        </a:spcBef>
                        <a:buNone/>
                      </a:pPr>
                      <a:r>
                        <a:rPr lang="en-GB" dirty="0"/>
                        <a:t>‘Not so fast. Think first’</a:t>
                      </a:r>
                    </a:p>
                  </a:txBody>
                  <a:tcPr marL="91425" marR="91425" marT="91425" marB="91425">
                    <a:solidFill>
                      <a:srgbClr val="FFFFFF"/>
                    </a:solidFill>
                  </a:tcPr>
                </a:tc>
              </a:tr>
              <a:tr h="381000">
                <a:tc>
                  <a:txBody>
                    <a:bodyPr/>
                    <a:lstStyle/>
                    <a:p>
                      <a:pPr>
                        <a:spcBef>
                          <a:spcPts val="0"/>
                        </a:spcBef>
                        <a:buNone/>
                      </a:pPr>
                      <a:r>
                        <a:rPr lang="en-GB" dirty="0"/>
                        <a:t>Invulnerability</a:t>
                      </a:r>
                    </a:p>
                  </a:txBody>
                  <a:tcPr marL="91425" marR="91425" marT="91425" marB="91425">
                    <a:solidFill>
                      <a:srgbClr val="FFFFFF"/>
                    </a:solidFill>
                  </a:tcPr>
                </a:tc>
                <a:tc>
                  <a:txBody>
                    <a:bodyPr/>
                    <a:lstStyle/>
                    <a:p>
                      <a:pPr>
                        <a:spcBef>
                          <a:spcPts val="0"/>
                        </a:spcBef>
                        <a:buNone/>
                      </a:pPr>
                      <a:r>
                        <a:rPr lang="en-GB" dirty="0"/>
                        <a:t>‘It won’t happen to me’</a:t>
                      </a:r>
                    </a:p>
                  </a:txBody>
                  <a:tcPr marL="91425" marR="91425" marT="91425" marB="91425">
                    <a:solidFill>
                      <a:srgbClr val="FFFFFF"/>
                    </a:solidFill>
                  </a:tcPr>
                </a:tc>
                <a:tc>
                  <a:txBody>
                    <a:bodyPr/>
                    <a:lstStyle/>
                    <a:p>
                      <a:pPr>
                        <a:spcBef>
                          <a:spcPts val="0"/>
                        </a:spcBef>
                        <a:buNone/>
                      </a:pPr>
                      <a:r>
                        <a:rPr lang="en-GB" dirty="0"/>
                        <a:t>‘It could happen to me’</a:t>
                      </a:r>
                    </a:p>
                  </a:txBody>
                  <a:tcPr marL="91425" marR="91425" marT="91425" marB="91425">
                    <a:solidFill>
                      <a:srgbClr val="FFFFFF"/>
                    </a:solidFill>
                  </a:tcPr>
                </a:tc>
              </a:tr>
              <a:tr h="381000">
                <a:tc>
                  <a:txBody>
                    <a:bodyPr/>
                    <a:lstStyle/>
                    <a:p>
                      <a:pPr>
                        <a:spcBef>
                          <a:spcPts val="0"/>
                        </a:spcBef>
                        <a:buNone/>
                      </a:pPr>
                      <a:r>
                        <a:rPr lang="en-GB" dirty="0"/>
                        <a:t>Macho</a:t>
                      </a:r>
                    </a:p>
                  </a:txBody>
                  <a:tcPr marL="91425" marR="91425" marT="91425" marB="91425">
                    <a:solidFill>
                      <a:srgbClr val="FFFFFF"/>
                    </a:solidFill>
                  </a:tcPr>
                </a:tc>
                <a:tc>
                  <a:txBody>
                    <a:bodyPr/>
                    <a:lstStyle/>
                    <a:p>
                      <a:pPr>
                        <a:spcBef>
                          <a:spcPts val="0"/>
                        </a:spcBef>
                        <a:buNone/>
                      </a:pPr>
                      <a:r>
                        <a:rPr lang="en-GB" dirty="0"/>
                        <a:t>‘I’ll show you. I can do it’</a:t>
                      </a:r>
                    </a:p>
                  </a:txBody>
                  <a:tcPr marL="91425" marR="91425" marT="91425" marB="91425">
                    <a:solidFill>
                      <a:srgbClr val="FFFFFF"/>
                    </a:solidFill>
                  </a:tcPr>
                </a:tc>
                <a:tc>
                  <a:txBody>
                    <a:bodyPr/>
                    <a:lstStyle/>
                    <a:p>
                      <a:pPr>
                        <a:spcBef>
                          <a:spcPts val="0"/>
                        </a:spcBef>
                        <a:buNone/>
                      </a:pPr>
                      <a:r>
                        <a:rPr lang="en-GB" dirty="0"/>
                        <a:t>‘Taking chances is foolish.’</a:t>
                      </a:r>
                    </a:p>
                  </a:txBody>
                  <a:tcPr marL="91425" marR="91425" marT="91425" marB="91425">
                    <a:solidFill>
                      <a:srgbClr val="FFFFFF"/>
                    </a:solidFill>
                  </a:tcPr>
                </a:tc>
              </a:tr>
              <a:tr h="381000">
                <a:tc>
                  <a:txBody>
                    <a:bodyPr/>
                    <a:lstStyle/>
                    <a:p>
                      <a:pPr>
                        <a:spcBef>
                          <a:spcPts val="0"/>
                        </a:spcBef>
                        <a:buNone/>
                      </a:pPr>
                      <a:r>
                        <a:rPr lang="en-GB" dirty="0"/>
                        <a:t>Resignation</a:t>
                      </a:r>
                    </a:p>
                  </a:txBody>
                  <a:tcPr marL="91425" marR="91425" marT="91425" marB="91425">
                    <a:solidFill>
                      <a:srgbClr val="FFFFFF"/>
                    </a:solidFill>
                  </a:tcPr>
                </a:tc>
                <a:tc>
                  <a:txBody>
                    <a:bodyPr/>
                    <a:lstStyle/>
                    <a:p>
                      <a:pPr>
                        <a:spcBef>
                          <a:spcPts val="0"/>
                        </a:spcBef>
                        <a:buNone/>
                      </a:pPr>
                      <a:r>
                        <a:rPr lang="en-GB" dirty="0"/>
                        <a:t>‘What’s the use?’</a:t>
                      </a:r>
                    </a:p>
                  </a:txBody>
                  <a:tcPr marL="91425" marR="91425" marT="91425" marB="91425">
                    <a:solidFill>
                      <a:srgbClr val="FFFFFF"/>
                    </a:solidFill>
                  </a:tcPr>
                </a:tc>
                <a:tc>
                  <a:txBody>
                    <a:bodyPr/>
                    <a:lstStyle/>
                    <a:p>
                      <a:pPr>
                        <a:spcBef>
                          <a:spcPts val="0"/>
                        </a:spcBef>
                        <a:buNone/>
                      </a:pPr>
                      <a:r>
                        <a:rPr lang="en-GB" dirty="0"/>
                        <a:t>‘Never give up. There must be something I can do.’</a:t>
                      </a:r>
                    </a:p>
                  </a:txBody>
                  <a:tcPr marL="91425" marR="91425" marT="91425" marB="91425">
                    <a:solidFill>
                      <a:srgbClr val="FFFFFF"/>
                    </a:solidFill>
                  </a:tcPr>
                </a:tc>
              </a:tr>
            </a:tbl>
          </a:graphicData>
        </a:graphic>
      </p:graphicFrame>
    </p:spTree>
    <p:extLst>
      <p:ext uri="{BB962C8B-B14F-4D97-AF65-F5344CB8AC3E}">
        <p14:creationId xmlns:p14="http://schemas.microsoft.com/office/powerpoint/2010/main" val="7126866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Norwegian Airmanship Model</a:t>
            </a:r>
            <a:endParaRPr lang="en-CA" dirty="0"/>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340768"/>
            <a:ext cx="7887801" cy="4534533"/>
          </a:xfrm>
          <a:prstGeom prst="rect">
            <a:avLst/>
          </a:prstGeom>
        </p:spPr>
      </p:pic>
      <p:sp>
        <p:nvSpPr>
          <p:cNvPr id="4" name="TextBox 3"/>
          <p:cNvSpPr txBox="1"/>
          <p:nvPr/>
        </p:nvSpPr>
        <p:spPr>
          <a:xfrm>
            <a:off x="395536" y="5875301"/>
            <a:ext cx="7992888" cy="646331"/>
          </a:xfrm>
          <a:prstGeom prst="rect">
            <a:avLst/>
          </a:prstGeom>
          <a:noFill/>
        </p:spPr>
        <p:txBody>
          <a:bodyPr wrap="square" rtlCol="0">
            <a:spAutoFit/>
          </a:bodyPr>
          <a:lstStyle/>
          <a:p>
            <a:r>
              <a:rPr lang="en-CA" dirty="0" smtClean="0"/>
              <a:t>Or lot of knowledge little skill – the tree will bend but not break if the stem is strong!  A strong safety culture promotes strong roots and core for Airmanship.</a:t>
            </a:r>
            <a:endParaRPr lang="en-CA" dirty="0"/>
          </a:p>
        </p:txBody>
      </p:sp>
    </p:spTree>
    <p:extLst>
      <p:ext uri="{BB962C8B-B14F-4D97-AF65-F5344CB8AC3E}">
        <p14:creationId xmlns:p14="http://schemas.microsoft.com/office/powerpoint/2010/main" val="5450944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3142</TotalTime>
  <Words>7055</Words>
  <Application>Microsoft Office PowerPoint</Application>
  <PresentationFormat>On-screen Show (4:3)</PresentationFormat>
  <Paragraphs>514</Paragraphs>
  <Slides>74</Slides>
  <Notes>5</Notes>
  <HiddenSlides>0</HiddenSlides>
  <MMClips>0</MMClips>
  <ScaleCrop>false</ScaleCrop>
  <HeadingPairs>
    <vt:vector size="4" baseType="variant">
      <vt:variant>
        <vt:lpstr>Theme</vt:lpstr>
      </vt:variant>
      <vt:variant>
        <vt:i4>1</vt:i4>
      </vt:variant>
      <vt:variant>
        <vt:lpstr>Slide Titles</vt:lpstr>
      </vt:variant>
      <vt:variant>
        <vt:i4>74</vt:i4>
      </vt:variant>
    </vt:vector>
  </HeadingPairs>
  <TitlesOfParts>
    <vt:vector size="75" baseType="lpstr">
      <vt:lpstr>Adjacency</vt:lpstr>
      <vt:lpstr>DEALING WITH EMERGENCIES</vt:lpstr>
      <vt:lpstr>PowerPoint Presentation</vt:lpstr>
      <vt:lpstr>TWO DAY TRAINING PROGRAM</vt:lpstr>
      <vt:lpstr>CONTENT</vt:lpstr>
      <vt:lpstr>CONTENT</vt:lpstr>
      <vt:lpstr>Dealing with Emergencies</vt:lpstr>
      <vt:lpstr>Airmanship</vt:lpstr>
      <vt:lpstr>Airmanship – Guard against:</vt:lpstr>
      <vt:lpstr>Norwegian Airmanship Model</vt:lpstr>
      <vt:lpstr>Airmanship</vt:lpstr>
      <vt:lpstr>What is Safety Culture?</vt:lpstr>
      <vt:lpstr>Off Field Landing Exercise</vt:lpstr>
      <vt:lpstr>PowerPoint Presentation</vt:lpstr>
      <vt:lpstr>Overshoot Protection</vt:lpstr>
      <vt:lpstr>VIDEO – DG 500 ACCIDENT </vt:lpstr>
      <vt:lpstr>Common Approach Illusions Turn after a rope break (headwind component)</vt:lpstr>
      <vt:lpstr>VIDEO – Airshow Accident</vt:lpstr>
      <vt:lpstr>Common Approach Illusions Lets look closer at Skidded Turn Aerodynamics</vt:lpstr>
      <vt:lpstr>Skidded Turn Aerodynamics</vt:lpstr>
      <vt:lpstr>Skidded Turn Prevention</vt:lpstr>
      <vt:lpstr>Common Approach illusions Wind shears</vt:lpstr>
      <vt:lpstr>Approach Illusions</vt:lpstr>
      <vt:lpstr>Flying Flapped Gliders</vt:lpstr>
      <vt:lpstr>Ground loops</vt:lpstr>
      <vt:lpstr>Ground Loops</vt:lpstr>
      <vt:lpstr>Tow Plane Upset</vt:lpstr>
      <vt:lpstr>Top Ten Reasons to Release</vt:lpstr>
      <vt:lpstr>Winch Emergencies (optional)</vt:lpstr>
      <vt:lpstr>Winch Emergencies</vt:lpstr>
      <vt:lpstr>Winch Emergencies Prevention</vt:lpstr>
      <vt:lpstr>Winch Emergencies Prevention</vt:lpstr>
      <vt:lpstr>Stress Reactions</vt:lpstr>
      <vt:lpstr>Stress Management Stress Indicators</vt:lpstr>
      <vt:lpstr>PowerPoint Presentation</vt:lpstr>
      <vt:lpstr>Stress Reaction Countermeasures</vt:lpstr>
      <vt:lpstr>Stress Reaction Countermeasures</vt:lpstr>
      <vt:lpstr>PowerPoint Presentation</vt:lpstr>
      <vt:lpstr>PowerPoint Presentation</vt:lpstr>
      <vt:lpstr>Flight Exercises</vt:lpstr>
      <vt:lpstr>Collision Avoidance</vt:lpstr>
      <vt:lpstr>PowerFLARM Display</vt:lpstr>
      <vt:lpstr>PowerFLARM DRILLS</vt:lpstr>
      <vt:lpstr>PowerPoint Presentation</vt:lpstr>
      <vt:lpstr>PowerPoint Presentation</vt:lpstr>
      <vt:lpstr>Human Factors Scenarios (2)</vt:lpstr>
      <vt:lpstr>Scenario 1</vt:lpstr>
      <vt:lpstr>Scenario 2</vt:lpstr>
      <vt:lpstr>Mountain Flying (optional)</vt:lpstr>
      <vt:lpstr>Mountain Terrain Factors</vt:lpstr>
      <vt:lpstr>Mitigation</vt:lpstr>
      <vt:lpstr>Is Your Glider Fit For Flight</vt:lpstr>
      <vt:lpstr>PowerPoint Presentation</vt:lpstr>
      <vt:lpstr>PowerPoint Presentation</vt:lpstr>
      <vt:lpstr>Miss-assembly Prevention</vt:lpstr>
      <vt:lpstr>Heuristics – Why we take risks</vt:lpstr>
      <vt:lpstr>Safety Systems Approach  Mitigating club hazards that could lead to emergencies</vt:lpstr>
      <vt:lpstr>SAFETY SYSTEMS</vt:lpstr>
      <vt:lpstr>Summary</vt:lpstr>
      <vt:lpstr>Simulator Exercises</vt:lpstr>
      <vt:lpstr>Instructor Notes</vt:lpstr>
      <vt:lpstr>Instructor Discussion Notes Scenario 1</vt:lpstr>
      <vt:lpstr>Instructor Discussion Notes Scenario 2</vt:lpstr>
      <vt:lpstr>Drift Illusion &amp; Overshoot Protection instructor notes</vt:lpstr>
      <vt:lpstr>Slack rope recoveries -instructor notes</vt:lpstr>
      <vt:lpstr>Slack rope recovery – Instructor notes 2</vt:lpstr>
      <vt:lpstr>Spin Training instructor notes</vt:lpstr>
      <vt:lpstr>Shallow slips instructor notes</vt:lpstr>
      <vt:lpstr>Shallow slip common errors</vt:lpstr>
      <vt:lpstr>Wind shears landing - Instructor notes</vt:lpstr>
      <vt:lpstr>Covered ASI or Altimeter Instructor notes</vt:lpstr>
      <vt:lpstr>Slack Rope Recoveries</vt:lpstr>
      <vt:lpstr>Off field landing – instructor notes</vt:lpstr>
      <vt:lpstr>Tow emergency signals – instructor notes</vt:lpstr>
      <vt:lpstr>Off field landing – instructor notes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DEALING WITH EMERGENCIES</dc:title>
  <dc:creator>Owner</dc:creator>
  <cp:lastModifiedBy>Owner</cp:lastModifiedBy>
  <cp:revision>176</cp:revision>
  <dcterms:created xsi:type="dcterms:W3CDTF">2015-09-14T19:24:51Z</dcterms:created>
  <dcterms:modified xsi:type="dcterms:W3CDTF">2016-06-14T01:49:43Z</dcterms:modified>
</cp:coreProperties>
</file>