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2" autoAdjust="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3F6F8-12CB-40B5-85B2-D334B5D8A573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6FD5C-A2EB-4EBA-9FE0-FB40FFD63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36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DD235-1438-44D8-B732-5F3F07CA383E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6D5EE-4E71-4794-9DCA-501B29D3D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3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15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Simulate</a:t>
            </a:r>
            <a:r>
              <a:rPr lang="en-US" baseline="0" dirty="0" smtClean="0"/>
              <a:t> 210 degrees with arms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2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 </a:t>
            </a:r>
            <a:r>
              <a:rPr lang="en-US" smtClean="0"/>
              <a:t>several eye teasers.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6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r>
              <a:rPr lang="en-US" baseline="0" dirty="0" smtClean="0"/>
              <a:t> gliders do 55kts</a:t>
            </a:r>
          </a:p>
          <a:p>
            <a:endParaRPr lang="en-US" dirty="0" smtClean="0"/>
          </a:p>
          <a:p>
            <a:r>
              <a:rPr lang="en-US" dirty="0" smtClean="0"/>
              <a:t>Point out yaw 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11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r>
              <a:rPr lang="en-US" baseline="0" dirty="0" smtClean="0"/>
              <a:t> gliders do 55kts</a:t>
            </a:r>
          </a:p>
          <a:p>
            <a:endParaRPr lang="en-US" dirty="0" smtClean="0"/>
          </a:p>
          <a:p>
            <a:r>
              <a:rPr lang="en-US" dirty="0" smtClean="0"/>
              <a:t>Point out yaw 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11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r>
              <a:rPr lang="en-US" baseline="0" dirty="0" smtClean="0"/>
              <a:t> gliders do 55kts</a:t>
            </a:r>
          </a:p>
          <a:p>
            <a:endParaRPr lang="en-US" dirty="0" smtClean="0"/>
          </a:p>
          <a:p>
            <a:r>
              <a:rPr lang="en-US" dirty="0" smtClean="0"/>
              <a:t>Point out yaw 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11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scans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6D5EE-4E71-4794-9DCA-501B29D3DE2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6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3CC6D0-B2E0-44C3-B571-96EFB52579A4}" type="datetime1">
              <a:rPr lang="en-US" smtClean="0"/>
              <a:t>7/15/2012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2863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207DC-DB4A-463F-B5A8-1C811E422C9B}" type="datetime1">
              <a:rPr lang="en-US" smtClean="0"/>
              <a:t>7/15/2012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67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FE47C6-DA72-493B-B027-C6A42A863CFC}" type="datetime1">
              <a:rPr lang="en-US" smtClean="0"/>
              <a:t>7/15/2012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18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3A8F7-5F90-4D7A-A652-9A4298C2DBE0}" type="datetime1">
              <a:rPr lang="en-US" smtClean="0"/>
              <a:t>7/15/2012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74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46F504-9DCA-42F9-AF9E-39243B17D631}" type="datetime1">
              <a:rPr lang="en-US" smtClean="0"/>
              <a:t>7/15/2012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248400"/>
            <a:ext cx="3733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27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A193A9-9FE8-461C-86A4-1A3C738BA190}" type="datetime1">
              <a:rPr lang="en-US" smtClean="0"/>
              <a:t>7/15/2012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61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A39A93-69DA-4E9F-8B52-865F74F70397}" type="datetime1">
              <a:rPr lang="en-US" smtClean="0"/>
              <a:t>7/15/2012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815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B537ED-0560-40D1-8A4F-F830468B5C99}" type="datetime1">
              <a:rPr lang="en-US" smtClean="0"/>
              <a:t>7/15/2012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796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9A633A-CE67-4ADD-BC81-84BD1276C3B9}" type="datetime1">
              <a:rPr lang="en-US" smtClean="0"/>
              <a:t>7/15/2012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952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9767E-F283-49F7-8196-0202CDACAF42}" type="datetime1">
              <a:rPr lang="en-US" smtClean="0"/>
              <a:t>7/15/2012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7612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02D98-AFA7-4744-9243-F1277404CF35}" type="datetime1">
              <a:rPr lang="en-US" smtClean="0"/>
              <a:t>7/15/2012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868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A0E0E-A3EF-4B50-929A-E2DAFFDE0FAD}" type="datetime1">
              <a:rPr lang="en-US" smtClean="0"/>
              <a:t>7/15/2012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234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5F4CD-1211-42A2-B4D6-9363D990F207}" type="datetime1">
              <a:rPr lang="en-US" smtClean="0"/>
              <a:t>7/15/2012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7550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16B1572A-12AC-4D56-8102-9F68F0F36F2F}" type="datetime1">
              <a:rPr lang="en-US" smtClean="0"/>
              <a:t>7/15/2012</a:t>
            </a:fld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248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0618FBFB-A2BA-4F54-8530-C4D917DDD83A}" type="slidenum">
              <a:rPr lang="en-US" smtClean="0"/>
              <a:t>‹#›</a:t>
            </a:fld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685800" y="5791200"/>
            <a:ext cx="77724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685800" y="1447800"/>
            <a:ext cx="77724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3" name="Picture 9" descr="CAS_II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Lookout and Collision Avoidance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Joerg Stieber</a:t>
            </a:r>
          </a:p>
          <a:p>
            <a:r>
              <a:rPr lang="en-US" sz="1600" dirty="0" smtClean="0"/>
              <a:t>Graphs from </a:t>
            </a:r>
            <a:r>
              <a:rPr lang="en-US" sz="1600" dirty="0" err="1" smtClean="0"/>
              <a:t>Aerokurier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62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/>
              <a:t>Conflict Situations and Reaction Time</a:t>
            </a:r>
            <a:br>
              <a:rPr lang="en-US" dirty="0" smtClean="0"/>
            </a:br>
            <a:r>
              <a:rPr lang="en-US" sz="2800" dirty="0" smtClean="0"/>
              <a:t>Head-on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200400"/>
          </a:xfrm>
        </p:spPr>
        <p:txBody>
          <a:bodyPr/>
          <a:lstStyle/>
          <a:p>
            <a:r>
              <a:rPr lang="en-US" dirty="0" smtClean="0"/>
              <a:t>Closing speeds are very high</a:t>
            </a:r>
          </a:p>
          <a:p>
            <a:r>
              <a:rPr lang="en-US" dirty="0" smtClean="0"/>
              <a:t>Modern gliders are difficult to see head-on</a:t>
            </a:r>
          </a:p>
          <a:p>
            <a:r>
              <a:rPr lang="en-US" dirty="0" smtClean="0"/>
              <a:t>Be particularly alert around </a:t>
            </a:r>
            <a:r>
              <a:rPr lang="en-US" dirty="0" err="1" smtClean="0"/>
              <a:t>turnpoints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6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/>
              <a:t>Conflict Situations and Reaction Time</a:t>
            </a:r>
            <a:br>
              <a:rPr lang="en-US" dirty="0" smtClean="0"/>
            </a:br>
            <a:r>
              <a:rPr lang="en-US" sz="2800" dirty="0" smtClean="0"/>
              <a:t>Converging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2971800" cy="3733800"/>
          </a:xfrm>
        </p:spPr>
        <p:txBody>
          <a:bodyPr/>
          <a:lstStyle/>
          <a:p>
            <a:r>
              <a:rPr lang="en-US" sz="2800" dirty="0" smtClean="0"/>
              <a:t>Outside the center of vision!</a:t>
            </a:r>
          </a:p>
          <a:p>
            <a:r>
              <a:rPr lang="en-US" sz="2800" dirty="0" smtClean="0"/>
              <a:t>Going into </a:t>
            </a:r>
            <a:r>
              <a:rPr lang="en-US" sz="2800" dirty="0" err="1" smtClean="0"/>
              <a:t>turnpoints</a:t>
            </a:r>
            <a:r>
              <a:rPr lang="en-US" sz="2800" dirty="0" smtClean="0"/>
              <a:t>!</a:t>
            </a:r>
          </a:p>
          <a:p>
            <a:r>
              <a:rPr lang="en-US" sz="2800" dirty="0" smtClean="0"/>
              <a:t>Finishes!</a:t>
            </a:r>
          </a:p>
          <a:p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3074" name="Picture 2" descr="C:\Documents and Settings\joerg.D630\Desktop\Mid Air Collision Fig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1905000"/>
            <a:ext cx="5000625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245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r>
              <a:rPr lang="en-US" dirty="0" smtClean="0"/>
              <a:t>Convergence Angles and Closing Speeds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4724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60 degree convergence is the most dangerous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In your peripheral vision</a:t>
            </a:r>
          </a:p>
          <a:p>
            <a:r>
              <a:rPr lang="en-US" sz="2800" dirty="0" smtClean="0"/>
              <a:t>No relative movement</a:t>
            </a:r>
          </a:p>
          <a:p>
            <a:r>
              <a:rPr lang="en-US" sz="2800" dirty="0" smtClean="0"/>
              <a:t>Yet still high closing speed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24000"/>
            <a:ext cx="237708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179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143000"/>
          </a:xfrm>
        </p:spPr>
        <p:txBody>
          <a:bodyPr/>
          <a:lstStyle/>
          <a:p>
            <a:r>
              <a:rPr lang="en-US" dirty="0" smtClean="0"/>
              <a:t>How Can We Prepare Ourselves?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Keep your head out of the cockpit at all times!!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1026" name="Picture 2" descr="C:\Documents and Settings\joerg.D630\Local Settings\Temp\wz3b72\watch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62376"/>
            <a:ext cx="4114800" cy="340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3291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143000"/>
          </a:xfrm>
        </p:spPr>
        <p:txBody>
          <a:bodyPr/>
          <a:lstStyle/>
          <a:p>
            <a:r>
              <a:rPr lang="en-US" dirty="0" smtClean="0"/>
              <a:t>How Can We Prepare Ourselves?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US" sz="2400" dirty="0" smtClean="0"/>
              <a:t>Practice Scanning</a:t>
            </a:r>
          </a:p>
          <a:p>
            <a:pPr lvl="1"/>
            <a:r>
              <a:rPr lang="en-US" sz="2000" dirty="0" smtClean="0"/>
              <a:t>Use the horizon as anchor to sweep back and forth in a 120 degree arc (60 </a:t>
            </a:r>
            <a:r>
              <a:rPr lang="en-US" sz="2000" dirty="0" err="1" smtClean="0"/>
              <a:t>deg</a:t>
            </a:r>
            <a:r>
              <a:rPr lang="en-US" sz="2000" dirty="0" smtClean="0"/>
              <a:t> to each side). This is the zone with the highest probability of conflict</a:t>
            </a:r>
          </a:p>
          <a:p>
            <a:pPr lvl="1"/>
            <a:r>
              <a:rPr lang="en-US" sz="2000" dirty="0" smtClean="0"/>
              <a:t>Do not focus on singular points on the horizon (trees, towers, hills)</a:t>
            </a:r>
          </a:p>
          <a:p>
            <a:pPr lvl="1"/>
            <a:r>
              <a:rPr lang="en-US" sz="2000" dirty="0" smtClean="0"/>
              <a:t>Aircraft below the horizon are much harder to spot than above</a:t>
            </a:r>
          </a:p>
          <a:p>
            <a:pPr lvl="1"/>
            <a:r>
              <a:rPr lang="en-US" sz="2000" dirty="0" smtClean="0"/>
              <a:t>Be alert if you spot an object with no relative movement. Do not take your eyes of it until you are satisfied there is no danger of a collision!</a:t>
            </a:r>
          </a:p>
          <a:p>
            <a:r>
              <a:rPr lang="en-US" sz="2400" dirty="0" smtClean="0"/>
              <a:t>Try to train and use your peripheral vision</a:t>
            </a:r>
          </a:p>
          <a:p>
            <a:pPr lvl="1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24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Techniques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2050" name="Picture 2" descr="C:\Documents and Settings\joerg.D630\Local Settings\Temp\wza083\Mid Air Collision Fig 6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76166"/>
            <a:ext cx="3536156" cy="289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joerg.D630\Local Settings\Temp\wzcf25\Mid Air Collision Fig 7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3536156" cy="289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5000" y="1707311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Novice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000723" y="1745797"/>
            <a:ext cx="2983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Experienced Pilot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1778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2400" dirty="0" smtClean="0"/>
              <a:t>One of the brain’s functions is to filter the dazzling stream of information provided by the eyes</a:t>
            </a:r>
          </a:p>
          <a:p>
            <a:r>
              <a:rPr lang="en-US" sz="2400" dirty="0" smtClean="0"/>
              <a:t>From childhood on, you have been trained to recognize the shapes of letters and words. As a consequence, you can read a word within a split second.</a:t>
            </a:r>
          </a:p>
          <a:p>
            <a:r>
              <a:rPr lang="en-US" sz="2400" dirty="0" smtClean="0"/>
              <a:t>We have to teach our brains to pick out and recognize airplanes and their direction of flight just as quickly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93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Recognition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4188" y="2646402"/>
            <a:ext cx="4087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SOARING</a:t>
            </a:r>
            <a:endParaRPr lang="en-US" sz="6600" dirty="0"/>
          </a:p>
        </p:txBody>
      </p:sp>
      <p:pic>
        <p:nvPicPr>
          <p:cNvPr id="3074" name="Picture 2" descr="C:\Documents and Settings\joerg.D630\Local Settings\Temporary Internet Files\Content.IE5\RZN13JBC\MC9003036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735442"/>
            <a:ext cx="1769364" cy="134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28977" y="1828800"/>
            <a:ext cx="2438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sz="19900" dirty="0" smtClean="0"/>
              <a:t>س</a:t>
            </a:r>
            <a:endParaRPr lang="en-US" sz="199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048000"/>
            <a:ext cx="767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shapes and words did you recognize?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42789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1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1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1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7" grpId="2"/>
      <p:bldP spid="8" grpId="0"/>
      <p:bldP spid="8" grpId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Recognition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4099" name="Picture 3" descr="C:\Documents and Settings\joerg.D630\Desktop\Mid Air Collision Fig8 glider sh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7" y="2103120"/>
            <a:ext cx="532447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3981" y="4605867"/>
            <a:ext cx="4839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 the glider flying away from you?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3485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Recognition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5122" name="Picture 2" descr="C:\Documents and Settings\joerg.D630\Desktop\Mid Air Collision Fi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93333"/>
            <a:ext cx="4033837" cy="38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1764" y="2167467"/>
            <a:ext cx="352923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CAUTION!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Your first assumption</a:t>
            </a:r>
          </a:p>
          <a:p>
            <a:r>
              <a:rPr lang="en-US" sz="2800" dirty="0"/>
              <a:t>m</a:t>
            </a:r>
            <a:r>
              <a:rPr lang="en-US" sz="2800" dirty="0" smtClean="0"/>
              <a:t>ight be wrong!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00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Eye – Field of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210 degrees – Center 60 degrees</a:t>
            </a:r>
          </a:p>
          <a:p>
            <a:r>
              <a:rPr lang="en-US" sz="2400" dirty="0" smtClean="0"/>
              <a:t>Center</a:t>
            </a:r>
          </a:p>
          <a:p>
            <a:pPr lvl="1"/>
            <a:r>
              <a:rPr lang="en-US" sz="2000" dirty="0" smtClean="0"/>
              <a:t>Area covered by both eyes, sharp focus, colors, but no night vision</a:t>
            </a:r>
          </a:p>
          <a:p>
            <a:pPr lvl="1"/>
            <a:r>
              <a:rPr lang="en-US" sz="2000" dirty="0" smtClean="0"/>
              <a:t>1 </a:t>
            </a:r>
            <a:r>
              <a:rPr lang="en-US" sz="2000" dirty="0" err="1" smtClean="0"/>
              <a:t>sqmm</a:t>
            </a:r>
            <a:r>
              <a:rPr lang="en-US" sz="2000" dirty="0" smtClean="0"/>
              <a:t> of retina is mapped to 10,000 </a:t>
            </a:r>
            <a:r>
              <a:rPr lang="en-US" sz="2000" dirty="0" err="1" smtClean="0"/>
              <a:t>sqmm</a:t>
            </a:r>
            <a:r>
              <a:rPr lang="en-US" sz="2000" dirty="0" smtClean="0"/>
              <a:t> of brain surface</a:t>
            </a:r>
          </a:p>
          <a:p>
            <a:r>
              <a:rPr lang="en-US" sz="2400" dirty="0" smtClean="0"/>
              <a:t>Periphery</a:t>
            </a:r>
          </a:p>
          <a:p>
            <a:pPr lvl="1"/>
            <a:r>
              <a:rPr lang="en-US" sz="2000" dirty="0" smtClean="0"/>
              <a:t>Fuzzy, weak colors (brain compensates) , night vision, better movement recognition movement in the periphery triggers eye reflex</a:t>
            </a:r>
          </a:p>
          <a:p>
            <a:pPr lvl="1"/>
            <a:r>
              <a:rPr lang="en-US" sz="2000" dirty="0" smtClean="0"/>
              <a:t>Outer periphery only covered by one eye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47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772400" cy="4343400"/>
          </a:xfrm>
        </p:spPr>
        <p:txBody>
          <a:bodyPr/>
          <a:lstStyle/>
          <a:p>
            <a:r>
              <a:rPr lang="en-US" sz="2400" dirty="0" smtClean="0"/>
              <a:t>It is much easier to spot targets if you know where to look</a:t>
            </a:r>
          </a:p>
          <a:p>
            <a:r>
              <a:rPr lang="en-US" sz="2400" dirty="0" smtClean="0"/>
              <a:t>Anticipate whether or not a conflict situation could develop</a:t>
            </a:r>
          </a:p>
          <a:p>
            <a:pPr lvl="1"/>
            <a:r>
              <a:rPr lang="en-US" sz="2000" dirty="0" smtClean="0"/>
              <a:t>You spot a tow taking off – where will it be in 2 minutes?</a:t>
            </a:r>
          </a:p>
          <a:p>
            <a:pPr lvl="1"/>
            <a:r>
              <a:rPr lang="en-US" sz="2000" dirty="0" smtClean="0"/>
              <a:t>A glider just released – what route will the tow plane take from there?</a:t>
            </a:r>
          </a:p>
          <a:p>
            <a:pPr lvl="1"/>
            <a:r>
              <a:rPr lang="en-US" sz="2000" dirty="0" smtClean="0"/>
              <a:t>You are heading for a gaggle of circling gliders – which ones are more likely to be a problem? Above or below the horizon?</a:t>
            </a:r>
          </a:p>
          <a:p>
            <a:pPr lvl="1"/>
            <a:r>
              <a:rPr lang="en-US" sz="2000" dirty="0" smtClean="0"/>
              <a:t>You are in a thermal and see other gliders heading for you – what is going to happen next?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76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Head Gear</a:t>
            </a:r>
          </a:p>
          <a:p>
            <a:pPr lvl="1"/>
            <a:r>
              <a:rPr lang="en-US" sz="2000" dirty="0" smtClean="0"/>
              <a:t>It is important to wear a hat that does not obscure your field of vision. Wearing a ball cap is like painting the top third of the canopy black</a:t>
            </a:r>
          </a:p>
          <a:p>
            <a:r>
              <a:rPr lang="en-US" sz="2400" dirty="0" smtClean="0"/>
              <a:t>Sunglasses</a:t>
            </a:r>
          </a:p>
          <a:p>
            <a:pPr lvl="1"/>
            <a:r>
              <a:rPr lang="en-US" sz="2000" dirty="0" smtClean="0"/>
              <a:t>Our eyes cannot focus in the UV spectrum. When selecting sunglasses, make sure you get good UV filter characteristics. On a bright day distant objects appear much clearer when the UV portion of the light is filtered out.</a:t>
            </a:r>
          </a:p>
          <a:p>
            <a:pPr lvl="1"/>
            <a:r>
              <a:rPr lang="en-US" sz="2000" dirty="0" smtClean="0"/>
              <a:t>The same effect makes thermals visible on hazy days</a:t>
            </a:r>
          </a:p>
          <a:p>
            <a:pPr lvl="1"/>
            <a:r>
              <a:rPr lang="en-US" sz="2000" dirty="0" smtClean="0"/>
              <a:t>Serengeti and Ray Ban work well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426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 - Focus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800" dirty="0" smtClean="0"/>
              <a:t>Avoid being distracted by gadgetry in your glider</a:t>
            </a:r>
          </a:p>
          <a:p>
            <a:r>
              <a:rPr lang="en-US" sz="2800" dirty="0" smtClean="0"/>
              <a:t>PDAs, GPS, Data Loggers are wonderful devices but they focus your attention on the wrong things</a:t>
            </a:r>
          </a:p>
          <a:p>
            <a:r>
              <a:rPr lang="en-US" sz="2800" dirty="0" smtClean="0"/>
              <a:t>Your life depends on keeping your eyes and mind on what’s happening outside the cockpit!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1582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 – Brain Fitness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Since the brain is so central to vision and recognition, you should make sure it is running in high gear. The following factors degrade brain performance:</a:t>
            </a:r>
          </a:p>
          <a:p>
            <a:r>
              <a:rPr lang="en-US" sz="2400" dirty="0" smtClean="0"/>
              <a:t>Lack of oxygen (hypoxia)</a:t>
            </a:r>
          </a:p>
          <a:p>
            <a:r>
              <a:rPr lang="en-US" sz="2400" dirty="0" smtClean="0"/>
              <a:t>Dehydration – make sure you drink enough before and during your flight</a:t>
            </a:r>
          </a:p>
          <a:p>
            <a:r>
              <a:rPr lang="en-US" sz="2400" dirty="0" smtClean="0"/>
              <a:t>Alcohol, drugs – hangovers, allergy meds</a:t>
            </a:r>
          </a:p>
          <a:p>
            <a:r>
              <a:rPr lang="en-US" sz="2400" dirty="0" smtClean="0"/>
              <a:t>Lack of sleep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0335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Developments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6146" name="Picture 2" descr="PowerFLARM Por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87" y="3150637"/>
            <a:ext cx="4444999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24200" y="1680373"/>
            <a:ext cx="2909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srgbClr val="000000"/>
                </a:solidFill>
              </a:rPr>
              <a:t>Power FLARM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4419600" cy="2362200"/>
          </a:xfrm>
        </p:spPr>
        <p:txBody>
          <a:bodyPr/>
          <a:lstStyle/>
          <a:p>
            <a:r>
              <a:rPr lang="en-US" sz="2000" dirty="0" smtClean="0"/>
              <a:t>GPS based collision warning system</a:t>
            </a:r>
          </a:p>
          <a:p>
            <a:r>
              <a:rPr lang="en-US" sz="2000" dirty="0" smtClean="0"/>
              <a:t>In production since 2004 – over 10,000 installations in Europe</a:t>
            </a:r>
          </a:p>
          <a:p>
            <a:r>
              <a:rPr lang="en-US" sz="2000" dirty="0" smtClean="0"/>
              <a:t>Affordable ~ $1,600 with integrated logger function</a:t>
            </a:r>
          </a:p>
          <a:p>
            <a:r>
              <a:rPr lang="en-US" sz="2000" dirty="0" smtClean="0"/>
              <a:t>Low power consumption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4930295"/>
            <a:ext cx="59618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best anti-collision system available</a:t>
            </a:r>
          </a:p>
          <a:p>
            <a:r>
              <a:rPr lang="en-US" sz="2400" b="1" dirty="0" smtClean="0"/>
              <a:t>but only beneficial if widely used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51179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 Safely!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Although there is no absolute protection </a:t>
            </a:r>
            <a:r>
              <a:rPr lang="en-US" sz="2800" dirty="0" smtClean="0"/>
              <a:t>against mid-air </a:t>
            </a:r>
            <a:r>
              <a:rPr lang="en-US" sz="2800" dirty="0"/>
              <a:t>collisions, practicing good </a:t>
            </a:r>
            <a:r>
              <a:rPr lang="en-US" sz="2800" dirty="0" smtClean="0"/>
              <a:t>lookout techniques</a:t>
            </a:r>
            <a:r>
              <a:rPr lang="en-US" sz="2800" dirty="0"/>
              <a:t>, knowing how to look and where to </a:t>
            </a:r>
            <a:r>
              <a:rPr lang="en-US" sz="2800" dirty="0" smtClean="0"/>
              <a:t>look and recognizing potentially </a:t>
            </a:r>
            <a:r>
              <a:rPr lang="en-US" sz="2800" dirty="0"/>
              <a:t>dangerous </a:t>
            </a:r>
            <a:r>
              <a:rPr lang="en-US" sz="2800" dirty="0" smtClean="0"/>
              <a:t>situations will </a:t>
            </a:r>
            <a:r>
              <a:rPr lang="en-US" sz="2800" dirty="0"/>
              <a:t>help us to reduce the </a:t>
            </a:r>
            <a:r>
              <a:rPr lang="en-US" sz="2800" dirty="0" smtClean="0"/>
              <a:t>risk.</a:t>
            </a:r>
          </a:p>
          <a:p>
            <a:pPr marL="0" indent="0">
              <a:buNone/>
            </a:pPr>
            <a:r>
              <a:rPr lang="en-US" sz="2800" dirty="0" smtClean="0"/>
              <a:t>Soaring </a:t>
            </a:r>
            <a:r>
              <a:rPr lang="en-US" sz="2800" dirty="0"/>
              <a:t>is a </a:t>
            </a:r>
            <a:r>
              <a:rPr lang="en-US" sz="2800" dirty="0" smtClean="0"/>
              <a:t>visual experience</a:t>
            </a:r>
            <a:r>
              <a:rPr lang="en-US" sz="2800" dirty="0"/>
              <a:t>. Being at a high level of alertness </a:t>
            </a:r>
            <a:r>
              <a:rPr lang="en-US" sz="2800" dirty="0" smtClean="0"/>
              <a:t>not only </a:t>
            </a:r>
            <a:r>
              <a:rPr lang="en-US" sz="2800" dirty="0"/>
              <a:t>increases the intensity of the experience </a:t>
            </a:r>
            <a:r>
              <a:rPr lang="en-US" sz="2800" dirty="0" smtClean="0"/>
              <a:t>it also </a:t>
            </a:r>
            <a:r>
              <a:rPr lang="en-US" sz="2800" dirty="0"/>
              <a:t>makes it a safer one.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92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Eye – Field of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Stereoscopic Vision (depth perception)</a:t>
            </a:r>
          </a:p>
          <a:p>
            <a:pPr lvl="1"/>
            <a:r>
              <a:rPr lang="en-US" sz="2400" dirty="0" smtClean="0"/>
              <a:t>Only effective under 100m</a:t>
            </a:r>
          </a:p>
          <a:p>
            <a:pPr lvl="1"/>
            <a:r>
              <a:rPr lang="en-US" sz="2400" dirty="0" smtClean="0"/>
              <a:t>For airspace observation not relevant</a:t>
            </a:r>
          </a:p>
          <a:p>
            <a:pPr lvl="1"/>
            <a:r>
              <a:rPr lang="en-US" sz="2400" dirty="0" smtClean="0"/>
              <a:t>To gage distance the pilot relies on apparent size of the object. This can lead to surprises if the object is different in size than expected, i.e.</a:t>
            </a:r>
          </a:p>
          <a:p>
            <a:pPr lvl="2"/>
            <a:r>
              <a:rPr lang="en-US" sz="1800" dirty="0" smtClean="0"/>
              <a:t>Kids’ balloon vs. hot air balloon</a:t>
            </a:r>
          </a:p>
          <a:p>
            <a:pPr lvl="2"/>
            <a:r>
              <a:rPr lang="en-US" sz="1800" dirty="0" smtClean="0"/>
              <a:t>Model airplane vs. real plane</a:t>
            </a:r>
          </a:p>
          <a:p>
            <a:pPr lvl="2"/>
            <a:r>
              <a:rPr lang="en-US" sz="1800" dirty="0" smtClean="0"/>
              <a:t>Model airfield vs. real airfield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23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Eye – Blind Spot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We all have a blind spot in each eye</a:t>
            </a:r>
          </a:p>
          <a:p>
            <a:r>
              <a:rPr lang="en-US" sz="2400" dirty="0" smtClean="0"/>
              <a:t>One eye compensates for the other eye’s blind spot</a:t>
            </a:r>
          </a:p>
          <a:p>
            <a:r>
              <a:rPr lang="en-US" sz="2400" dirty="0" smtClean="0"/>
              <a:t>The brain cheats a bit and fills in the background</a:t>
            </a:r>
          </a:p>
        </p:txBody>
      </p:sp>
      <p:pic>
        <p:nvPicPr>
          <p:cNvPr id="1026" name="Picture 2" descr="C:\Documents and Settings\joerg.D630\Local Settings\Temp\wz74ca\Blind Sp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4935"/>
            <a:ext cx="384048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06240" y="45720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Cover your left eye, focus on the crosshairs and move the sheet closer to your eyes. 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09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the Black Dots!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1026" name="Picture 2" descr="C:\Documents and Settings\joerg.D630\Local Settings\Temp\wzb715\Count the black dots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5" t="6025" r="12963" b="21876"/>
          <a:stretch/>
        </p:blipFill>
        <p:spPr bwMode="auto">
          <a:xfrm>
            <a:off x="1447800" y="1600200"/>
            <a:ext cx="5813778" cy="412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579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Filters</a:t>
            </a:r>
          </a:p>
          <a:p>
            <a:r>
              <a:rPr lang="en-US" dirty="0" smtClean="0"/>
              <a:t>Recognizes shapes</a:t>
            </a:r>
          </a:p>
          <a:p>
            <a:r>
              <a:rPr lang="en-US" dirty="0" smtClean="0"/>
              <a:t>Controls eye movement and reflexes</a:t>
            </a:r>
          </a:p>
          <a:p>
            <a:r>
              <a:rPr lang="en-US" dirty="0" smtClean="0"/>
              <a:t>Compensates for color weakness in the periphery</a:t>
            </a:r>
          </a:p>
          <a:p>
            <a:r>
              <a:rPr lang="en-US" dirty="0" smtClean="0"/>
              <a:t>Fills in the blind spot.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32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2743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Since the brain plays such a prominent role,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u="sng" dirty="0" smtClean="0"/>
              <a:t>Seeing can be learned!</a:t>
            </a:r>
          </a:p>
          <a:p>
            <a:pPr marL="0" indent="0" algn="ctr">
              <a:buNone/>
            </a:pPr>
            <a:r>
              <a:rPr lang="en-US" sz="2800" dirty="0" smtClean="0"/>
              <a:t>How to look and where to look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1652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If you are flying straight and level and are on a collision course with another aircraft also flying straight and level: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target will appear to have no relative movement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It will just slowly grow at first, then explode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Since there is no relative movement, it will be difficult for your motion sensitive peripheral vision to pick it up (peripheral eye reflex will not be triggered)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 clean canopy and frequent eye movements (scanning) are important. Don’t give a collision risk the chance to hide among specks on the canopy!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17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010" y="152400"/>
            <a:ext cx="8686800" cy="1143000"/>
          </a:xfrm>
        </p:spPr>
        <p:txBody>
          <a:bodyPr/>
          <a:lstStyle/>
          <a:p>
            <a:r>
              <a:rPr lang="en-US" dirty="0" smtClean="0"/>
              <a:t>Conflict Situations and Reaction Time</a:t>
            </a:r>
            <a:br>
              <a:rPr lang="en-US" dirty="0" smtClean="0"/>
            </a:br>
            <a:r>
              <a:rPr lang="en-US" sz="2800" dirty="0" smtClean="0"/>
              <a:t>Head-on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Canadian Advanced Soaring</a:t>
            </a:r>
            <a:endParaRPr lang="en-US" dirty="0"/>
          </a:p>
        </p:txBody>
      </p:sp>
      <p:pic>
        <p:nvPicPr>
          <p:cNvPr id="2050" name="Picture 2" descr="C:\Documents and Settings\joerg.D630\Desktop\Mid Air Collision Fig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10" y="1752600"/>
            <a:ext cx="7848601" cy="375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32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">
  <a:themeElements>
    <a:clrScheme name="Custom 4">
      <a:dk1>
        <a:srgbClr val="000000"/>
      </a:dk1>
      <a:lt1>
        <a:srgbClr val="CCEC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E2F4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CAS presentatio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C0C0C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C0C0C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S presentatio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 presentatio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 presentatio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 presentatio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 presentatio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 presentatio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 presentatio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</Template>
  <TotalTime>318</TotalTime>
  <Words>1181</Words>
  <Application>Microsoft Office PowerPoint</Application>
  <PresentationFormat>On-screen Show (4:3)</PresentationFormat>
  <Paragraphs>164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CAS</vt:lpstr>
      <vt:lpstr>Lookout and Collision Avoidance</vt:lpstr>
      <vt:lpstr>The Eye – Field of Vision</vt:lpstr>
      <vt:lpstr>The Eye – Field of Vision</vt:lpstr>
      <vt:lpstr>The Eye – Blind Spot</vt:lpstr>
      <vt:lpstr>Count the Black Dots!</vt:lpstr>
      <vt:lpstr>The Brain</vt:lpstr>
      <vt:lpstr>The Brain</vt:lpstr>
      <vt:lpstr>Collision Course</vt:lpstr>
      <vt:lpstr>Conflict Situations and Reaction Time Head-on</vt:lpstr>
      <vt:lpstr>Conflict Situations and Reaction Time Head-on</vt:lpstr>
      <vt:lpstr>Conflict Situations and Reaction Time Converging</vt:lpstr>
      <vt:lpstr>Convergence Angles and Closing Speeds</vt:lpstr>
      <vt:lpstr>How Can We Prepare Ourselves?</vt:lpstr>
      <vt:lpstr>How Can We Prepare Ourselves?</vt:lpstr>
      <vt:lpstr>Scanning Techniques</vt:lpstr>
      <vt:lpstr>Shape Recognition</vt:lpstr>
      <vt:lpstr>Shape Recognition</vt:lpstr>
      <vt:lpstr>Shape Recognition</vt:lpstr>
      <vt:lpstr>Shape Recognition</vt:lpstr>
      <vt:lpstr>Anticipation</vt:lpstr>
      <vt:lpstr>Other Factors</vt:lpstr>
      <vt:lpstr>Other Factors - Focus</vt:lpstr>
      <vt:lpstr>Other Factors – Brain Fitness</vt:lpstr>
      <vt:lpstr>New Developments</vt:lpstr>
      <vt:lpstr>Fly Safely!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Lookout and Collision Avoidance</dc:title>
  <dc:creator>Joerg Stieber</dc:creator>
  <cp:lastModifiedBy>Joerg Stieber</cp:lastModifiedBy>
  <cp:revision>22</cp:revision>
  <dcterms:created xsi:type="dcterms:W3CDTF">2012-07-15T21:46:29Z</dcterms:created>
  <dcterms:modified xsi:type="dcterms:W3CDTF">2012-07-16T04:54:05Z</dcterms:modified>
</cp:coreProperties>
</file>